
<file path=[Content_Types].xml><?xml version="1.0" encoding="utf-8"?>
<Types xmlns="http://schemas.openxmlformats.org/package/2006/content-types">
  <Default Extension="png" ContentType="image/png"/>
  <Default Extension="jpeg" ContentType="image/jpeg"/>
  <Default Extension="mov" ContentType="video/quicktime"/>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Lst>
  <p:notesMasterIdLst>
    <p:notesMasterId r:id="rId30"/>
  </p:notesMasterIdLst>
  <p:sldIdLst>
    <p:sldId id="256" r:id="rId3"/>
    <p:sldId id="257" r:id="rId4"/>
    <p:sldId id="258" r:id="rId5"/>
    <p:sldId id="259" r:id="rId6"/>
    <p:sldId id="260" r:id="rId7"/>
    <p:sldId id="261" r:id="rId8"/>
    <p:sldId id="262" r:id="rId9"/>
    <p:sldId id="263" r:id="rId10"/>
    <p:sldId id="264" r:id="rId11"/>
    <p:sldId id="265" r:id="rId12"/>
    <p:sldId id="276" r:id="rId13"/>
    <p:sldId id="266" r:id="rId14"/>
    <p:sldId id="267" r:id="rId15"/>
    <p:sldId id="268" r:id="rId16"/>
    <p:sldId id="269" r:id="rId17"/>
    <p:sldId id="270" r:id="rId18"/>
    <p:sldId id="271" r:id="rId19"/>
    <p:sldId id="272" r:id="rId20"/>
    <p:sldId id="273" r:id="rId21"/>
    <p:sldId id="274" r:id="rId22"/>
    <p:sldId id="277" r:id="rId23"/>
    <p:sldId id="278" r:id="rId24"/>
    <p:sldId id="279" r:id="rId25"/>
    <p:sldId id="280" r:id="rId26"/>
    <p:sldId id="281" r:id="rId27"/>
    <p:sldId id="282" r:id="rId28"/>
    <p:sldId id="275"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d serrano" initials="ds" lastIdx="1" clrIdx="0">
    <p:extLst>
      <p:ext uri="{19B8F6BF-5375-455C-9EA6-DF929625EA0E}">
        <p15:presenceInfo xmlns:p15="http://schemas.microsoft.com/office/powerpoint/2012/main" userId="c572232458ef2af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DB9"/>
    <a:srgbClr val="E3097F"/>
    <a:srgbClr val="31A9E0"/>
    <a:srgbClr val="023364"/>
    <a:srgbClr val="005C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35" autoAdjust="0"/>
    <p:restoredTop sz="77952" autoAdjust="0"/>
  </p:normalViewPr>
  <p:slideViewPr>
    <p:cSldViewPr snapToGrid="0">
      <p:cViewPr varScale="1">
        <p:scale>
          <a:sx n="126" d="100"/>
          <a:sy n="126" d="100"/>
        </p:scale>
        <p:origin x="133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6A7C0E-E60D-481E-BDE5-C23EAFD4E854}" type="datetimeFigureOut">
              <a:rPr lang="en-US" smtClean="0"/>
              <a:t>7/8/19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ED90EF-18A2-478C-B373-741864737A91}" type="slidenum">
              <a:rPr lang="en-US" smtClean="0"/>
              <a:t>‹#›</a:t>
            </a:fld>
            <a:endParaRPr lang="en-US"/>
          </a:p>
        </p:txBody>
      </p:sp>
    </p:spTree>
    <p:extLst>
      <p:ext uri="{BB962C8B-B14F-4D97-AF65-F5344CB8AC3E}">
        <p14:creationId xmlns:p14="http://schemas.microsoft.com/office/powerpoint/2010/main" val="944111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news.carjunky.com/car_safety/top_10_tips_for_foul_weather_driving_921.shtml"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file:////F:/adlinkMouseOver(event,this,2);"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ghsa.org/state-laws/issues/teen%20and%20novice%20drivers"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sz="1200" dirty="0"/>
              <a:t>This presentation is for teachers, trainers, advisors and others to educate themselves, novice drivers and teens. </a:t>
            </a:r>
          </a:p>
        </p:txBody>
      </p:sp>
      <p:sp>
        <p:nvSpPr>
          <p:cNvPr id="4" name="Slide Number Placeholder 3"/>
          <p:cNvSpPr>
            <a:spLocks noGrp="1"/>
          </p:cNvSpPr>
          <p:nvPr>
            <p:ph type="sldNum" sz="quarter" idx="5"/>
          </p:nvPr>
        </p:nvSpPr>
        <p:spPr/>
        <p:txBody>
          <a:bodyPr/>
          <a:lstStyle/>
          <a:p>
            <a:fld id="{37ED90EF-18A2-478C-B373-741864737A91}" type="slidenum">
              <a:rPr lang="en-US" smtClean="0"/>
              <a:t>1</a:t>
            </a:fld>
            <a:endParaRPr lang="en-US"/>
          </a:p>
        </p:txBody>
      </p:sp>
    </p:spTree>
    <p:extLst>
      <p:ext uri="{BB962C8B-B14F-4D97-AF65-F5344CB8AC3E}">
        <p14:creationId xmlns:p14="http://schemas.microsoft.com/office/powerpoint/2010/main" val="21174265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photo of a person</a:t>
            </a:r>
            <a:r>
              <a:rPr lang="en-US" baseline="0" dirty="0"/>
              <a:t> </a:t>
            </a:r>
            <a:r>
              <a:rPr lang="en-US" dirty="0"/>
              <a:t>thrown from the passenger side of the car. Notice what part of the body is through the windshield. This person survived but the consequences are lifelong.</a:t>
            </a:r>
          </a:p>
        </p:txBody>
      </p:sp>
      <p:sp>
        <p:nvSpPr>
          <p:cNvPr id="4" name="Slide Number Placeholder 3"/>
          <p:cNvSpPr>
            <a:spLocks noGrp="1"/>
          </p:cNvSpPr>
          <p:nvPr>
            <p:ph type="sldNum" sz="quarter" idx="5"/>
          </p:nvPr>
        </p:nvSpPr>
        <p:spPr/>
        <p:txBody>
          <a:bodyPr/>
          <a:lstStyle/>
          <a:p>
            <a:fld id="{37ED90EF-18A2-478C-B373-741864737A91}" type="slidenum">
              <a:rPr lang="en-US" smtClean="0"/>
              <a:t>10</a:t>
            </a:fld>
            <a:endParaRPr lang="en-US"/>
          </a:p>
        </p:txBody>
      </p:sp>
    </p:spTree>
    <p:extLst>
      <p:ext uri="{BB962C8B-B14F-4D97-AF65-F5344CB8AC3E}">
        <p14:creationId xmlns:p14="http://schemas.microsoft.com/office/powerpoint/2010/main" val="1352316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0" dirty="0">
                <a:solidFill>
                  <a:srgbClr val="000000"/>
                </a:solidFill>
                <a:latin typeface="Book Antiqua" pitchFamily="18" charset="0"/>
              </a:rPr>
              <a:t>Select a partner. Time how long it takes to say the words aloud. </a:t>
            </a:r>
          </a:p>
        </p:txBody>
      </p:sp>
      <p:sp>
        <p:nvSpPr>
          <p:cNvPr id="4" name="Slide Number Placeholder 3"/>
          <p:cNvSpPr>
            <a:spLocks noGrp="1"/>
          </p:cNvSpPr>
          <p:nvPr>
            <p:ph type="sldNum" sz="quarter" idx="5"/>
          </p:nvPr>
        </p:nvSpPr>
        <p:spPr/>
        <p:txBody>
          <a:bodyPr/>
          <a:lstStyle/>
          <a:p>
            <a:fld id="{37ED90EF-18A2-478C-B373-741864737A91}" type="slidenum">
              <a:rPr lang="en-US" smtClean="0"/>
              <a:t>11</a:t>
            </a:fld>
            <a:endParaRPr lang="en-US"/>
          </a:p>
        </p:txBody>
      </p:sp>
    </p:spTree>
    <p:extLst>
      <p:ext uri="{BB962C8B-B14F-4D97-AF65-F5344CB8AC3E}">
        <p14:creationId xmlns:p14="http://schemas.microsoft.com/office/powerpoint/2010/main" val="3903018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0" dirty="0">
                <a:solidFill>
                  <a:srgbClr val="000000"/>
                </a:solidFill>
                <a:latin typeface="Book Antiqua" pitchFamily="18" charset="0"/>
              </a:rPr>
              <a:t>Next, time how long it takes to say aloud the color of each word.  The delay in your response demonstrates the deficits that a TBI patient experiences.</a:t>
            </a:r>
            <a:r>
              <a:rPr lang="en-US" sz="800" dirty="0">
                <a:solidFill>
                  <a:srgbClr val="000000"/>
                </a:solidFill>
                <a:latin typeface="Book Antiqua" pitchFamily="18" charset="0"/>
              </a:rPr>
              <a:t> </a:t>
            </a:r>
          </a:p>
        </p:txBody>
      </p:sp>
      <p:sp>
        <p:nvSpPr>
          <p:cNvPr id="4" name="Slide Number Placeholder 3"/>
          <p:cNvSpPr>
            <a:spLocks noGrp="1"/>
          </p:cNvSpPr>
          <p:nvPr>
            <p:ph type="sldNum" sz="quarter" idx="5"/>
          </p:nvPr>
        </p:nvSpPr>
        <p:spPr/>
        <p:txBody>
          <a:bodyPr/>
          <a:lstStyle/>
          <a:p>
            <a:fld id="{37ED90EF-18A2-478C-B373-741864737A91}" type="slidenum">
              <a:rPr lang="en-US" smtClean="0"/>
              <a:t>12</a:t>
            </a:fld>
            <a:endParaRPr lang="en-US"/>
          </a:p>
        </p:txBody>
      </p:sp>
    </p:spTree>
    <p:extLst>
      <p:ext uri="{BB962C8B-B14F-4D97-AF65-F5344CB8AC3E}">
        <p14:creationId xmlns:p14="http://schemas.microsoft.com/office/powerpoint/2010/main" val="25058468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Questions to ask the audience:</a:t>
            </a:r>
          </a:p>
          <a:p>
            <a:pPr eaLnBrk="1" hangingPunct="1"/>
            <a:r>
              <a:rPr lang="en-US" dirty="0"/>
              <a:t>Do you know anyone like David?</a:t>
            </a:r>
          </a:p>
          <a:p>
            <a:pPr eaLnBrk="1" hangingPunct="1"/>
            <a:r>
              <a:rPr lang="en-US" dirty="0"/>
              <a:t>Do you listen to your mom / Parents? Why or why not? </a:t>
            </a:r>
          </a:p>
          <a:p>
            <a:pPr eaLnBrk="1" hangingPunct="1"/>
            <a:r>
              <a:rPr lang="en-US" dirty="0"/>
              <a:t>Are their people you are willing to listen to and why? </a:t>
            </a:r>
          </a:p>
          <a:p>
            <a:pPr eaLnBrk="1" hangingPunct="1"/>
            <a:endParaRPr lang="en-US" dirty="0"/>
          </a:p>
          <a:p>
            <a:pPr eaLnBrk="1" hangingPunct="1"/>
            <a:r>
              <a:rPr lang="en-US" dirty="0"/>
              <a:t>David, addicted to speed, cranked up the music as he was driving home in  a good mood, anticipating the night ahead.  Driving at  90 mph, he veered off the road and, unable to recover, his car flipped over 5 times within 1/8 of a mile. He had to be airlifted to the nearest hospital. His mother had warned him three weeks earlier to slow down. </a:t>
            </a:r>
          </a:p>
          <a:p>
            <a:pPr eaLnBrk="1" hangingPunct="1"/>
            <a:endParaRPr lang="en-US" dirty="0"/>
          </a:p>
          <a:p>
            <a:pPr eaLnBrk="1" hangingPunct="1"/>
            <a:r>
              <a:rPr lang="en-US" dirty="0"/>
              <a:t>Additional Questions:</a:t>
            </a:r>
          </a:p>
          <a:p>
            <a:pPr eaLnBrk="1" hangingPunct="1"/>
            <a:r>
              <a:rPr lang="en-US" dirty="0"/>
              <a:t>1. You are driving fast. Suddenly, you feel the vehicle start to pull off the roadway. What are your options?</a:t>
            </a:r>
          </a:p>
          <a:p>
            <a:pPr eaLnBrk="1" hangingPunct="1"/>
            <a:r>
              <a:rPr lang="en-US" dirty="0"/>
              <a:t>2. If your vehicle goes on to the shoulder, what action should you take?</a:t>
            </a:r>
          </a:p>
          <a:p>
            <a:pPr eaLnBrk="1" hangingPunct="1"/>
            <a:r>
              <a:rPr lang="en-US" dirty="0"/>
              <a:t>3. How do you feel about speeding?</a:t>
            </a:r>
          </a:p>
          <a:p>
            <a:pPr eaLnBrk="1" hangingPunct="1"/>
            <a:endParaRPr lang="en-US" dirty="0"/>
          </a:p>
          <a:p>
            <a:pPr eaLnBrk="1" hangingPunct="1"/>
            <a:r>
              <a:rPr lang="en-US" dirty="0"/>
              <a:t>Answers:</a:t>
            </a:r>
          </a:p>
          <a:p>
            <a:pPr eaLnBrk="1" hangingPunct="1"/>
            <a:r>
              <a:rPr lang="en-US" dirty="0"/>
              <a:t>1. First, NEVER drive fast. Steer away from the road for a clear targeting path. Brake lightly to stop.</a:t>
            </a:r>
          </a:p>
          <a:p>
            <a:pPr eaLnBrk="1" hangingPunct="1"/>
            <a:r>
              <a:rPr lang="en-US" dirty="0"/>
              <a:t>2. Turn towards the road using the off-road recovery method. No braking until you are back on the solid pavement.</a:t>
            </a:r>
          </a:p>
          <a:p>
            <a:pPr eaLnBrk="1" hangingPunct="1"/>
            <a:r>
              <a:rPr lang="en-US" dirty="0"/>
              <a:t>3. Discuss dangers of speeding and GDL law in your state.</a:t>
            </a:r>
          </a:p>
        </p:txBody>
      </p:sp>
      <p:sp>
        <p:nvSpPr>
          <p:cNvPr id="4" name="Slide Number Placeholder 3"/>
          <p:cNvSpPr>
            <a:spLocks noGrp="1"/>
          </p:cNvSpPr>
          <p:nvPr>
            <p:ph type="sldNum" sz="quarter" idx="5"/>
          </p:nvPr>
        </p:nvSpPr>
        <p:spPr/>
        <p:txBody>
          <a:bodyPr/>
          <a:lstStyle/>
          <a:p>
            <a:fld id="{37ED90EF-18A2-478C-B373-741864737A91}" type="slidenum">
              <a:rPr lang="en-US" smtClean="0"/>
              <a:t>13</a:t>
            </a:fld>
            <a:endParaRPr lang="en-US"/>
          </a:p>
        </p:txBody>
      </p:sp>
    </p:spTree>
    <p:extLst>
      <p:ext uri="{BB962C8B-B14F-4D97-AF65-F5344CB8AC3E}">
        <p14:creationId xmlns:p14="http://schemas.microsoft.com/office/powerpoint/2010/main" val="763370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Running Time: 5:10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He had an “urge” to speed.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There was a speaker box in the back of car and he had the seats folded down. (distraction)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He had to learn how to walk, swallow and tie shoes.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His crash had an effect on his entire family his mother, father, sisters and grandparents.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“He finally had an epiphany and realized he can die.”</a:t>
            </a:r>
          </a:p>
        </p:txBody>
      </p:sp>
      <p:sp>
        <p:nvSpPr>
          <p:cNvPr id="4" name="Slide Number Placeholder 3"/>
          <p:cNvSpPr>
            <a:spLocks noGrp="1"/>
          </p:cNvSpPr>
          <p:nvPr>
            <p:ph type="sldNum" sz="quarter" idx="5"/>
          </p:nvPr>
        </p:nvSpPr>
        <p:spPr/>
        <p:txBody>
          <a:bodyPr/>
          <a:lstStyle/>
          <a:p>
            <a:fld id="{37ED90EF-18A2-478C-B373-741864737A91}" type="slidenum">
              <a:rPr lang="en-US" smtClean="0"/>
              <a:t>14</a:t>
            </a:fld>
            <a:endParaRPr lang="en-US"/>
          </a:p>
        </p:txBody>
      </p:sp>
    </p:spTree>
    <p:extLst>
      <p:ext uri="{BB962C8B-B14F-4D97-AF65-F5344CB8AC3E}">
        <p14:creationId xmlns:p14="http://schemas.microsoft.com/office/powerpoint/2010/main" val="19667931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Questions to ask the audience:</a:t>
            </a:r>
          </a:p>
          <a:p>
            <a:pPr eaLnBrk="1" hangingPunct="1"/>
            <a:r>
              <a:rPr lang="en-US" dirty="0"/>
              <a:t>Is driver education important? How could it have helped Adora?</a:t>
            </a:r>
          </a:p>
          <a:p>
            <a:pPr eaLnBrk="1" hangingPunct="1"/>
            <a:r>
              <a:rPr lang="en-US" dirty="0"/>
              <a:t>How many of you attend(ed) driver’s ed or a commercial driving school?</a:t>
            </a:r>
          </a:p>
          <a:p>
            <a:pPr eaLnBrk="1" hangingPunct="1"/>
            <a:r>
              <a:rPr lang="en-US" dirty="0"/>
              <a:t>Discuss other alternatives? </a:t>
            </a:r>
          </a:p>
          <a:p>
            <a:pPr eaLnBrk="1" hangingPunct="1"/>
            <a:endParaRPr lang="en-US" dirty="0"/>
          </a:p>
          <a:p>
            <a:pPr eaLnBrk="1" hangingPunct="1"/>
            <a:r>
              <a:rPr lang="en-US" dirty="0"/>
              <a:t>• She did not take driver </a:t>
            </a:r>
            <a:r>
              <a:rPr lang="en-US" dirty="0" err="1"/>
              <a:t>ed</a:t>
            </a:r>
            <a:r>
              <a:rPr lang="en-US" dirty="0"/>
              <a:t> and had her license for one month.</a:t>
            </a:r>
          </a:p>
          <a:p>
            <a:pPr eaLnBrk="1" hangingPunct="1"/>
            <a:r>
              <a:rPr lang="en-US" dirty="0"/>
              <a:t>• “Losing the one thing that is dear to you.” She lost her voice and had to learn how to speak all over again.</a:t>
            </a:r>
          </a:p>
          <a:p>
            <a:pPr eaLnBrk="1" hangingPunct="1"/>
            <a:r>
              <a:rPr lang="en-US" dirty="0"/>
              <a:t>• It  took years before she was able to go from the wheel chair to the  walker and from the walker to walking.</a:t>
            </a:r>
          </a:p>
          <a:p>
            <a:pPr eaLnBrk="1" hangingPunct="1"/>
            <a:r>
              <a:rPr lang="en-US" dirty="0"/>
              <a:t>• “Homework prepares you to learn, practice teaches you to drive.”</a:t>
            </a:r>
          </a:p>
          <a:p>
            <a:pPr eaLnBrk="1" hangingPunct="1"/>
            <a:r>
              <a:rPr lang="en-US" dirty="0"/>
              <a:t>• “I didn't know how crucial it (practice) was.”</a:t>
            </a:r>
          </a:p>
        </p:txBody>
      </p:sp>
      <p:sp>
        <p:nvSpPr>
          <p:cNvPr id="4" name="Slide Number Placeholder 3"/>
          <p:cNvSpPr>
            <a:spLocks noGrp="1"/>
          </p:cNvSpPr>
          <p:nvPr>
            <p:ph type="sldNum" sz="quarter" idx="5"/>
          </p:nvPr>
        </p:nvSpPr>
        <p:spPr/>
        <p:txBody>
          <a:bodyPr/>
          <a:lstStyle/>
          <a:p>
            <a:fld id="{37ED90EF-18A2-478C-B373-741864737A91}" type="slidenum">
              <a:rPr lang="en-US" smtClean="0"/>
              <a:t>15</a:t>
            </a:fld>
            <a:endParaRPr lang="en-US"/>
          </a:p>
        </p:txBody>
      </p:sp>
    </p:spTree>
    <p:extLst>
      <p:ext uri="{BB962C8B-B14F-4D97-AF65-F5344CB8AC3E}">
        <p14:creationId xmlns:p14="http://schemas.microsoft.com/office/powerpoint/2010/main" val="40882778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25830" rtl="0" eaLnBrk="1" fontAlgn="auto" latinLnBrk="0" hangingPunct="1">
              <a:lnSpc>
                <a:spcPct val="100000"/>
              </a:lnSpc>
              <a:spcBef>
                <a:spcPts val="0"/>
              </a:spcBef>
              <a:spcAft>
                <a:spcPts val="0"/>
              </a:spcAft>
              <a:buClrTx/>
              <a:buSzTx/>
              <a:buFontTx/>
              <a:buNone/>
              <a:tabLst/>
              <a:defRPr/>
            </a:pPr>
            <a:r>
              <a:rPr lang="en-US" dirty="0"/>
              <a:t>Running Time: 4:37</a:t>
            </a:r>
          </a:p>
          <a:p>
            <a:pPr marL="0" marR="0" lvl="0" indent="0" algn="l" defTabSz="92583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25830" rtl="0" eaLnBrk="1" fontAlgn="auto" latinLnBrk="0" hangingPunct="1">
              <a:lnSpc>
                <a:spcPct val="100000"/>
              </a:lnSpc>
              <a:spcBef>
                <a:spcPts val="0"/>
              </a:spcBef>
              <a:spcAft>
                <a:spcPts val="0"/>
              </a:spcAft>
              <a:buClrTx/>
              <a:buSzTx/>
              <a:buFontTx/>
              <a:buNone/>
              <a:tabLst/>
              <a:defRPr/>
            </a:pPr>
            <a:r>
              <a:rPr lang="en-US" dirty="0"/>
              <a:t>Tailgating </a:t>
            </a:r>
          </a:p>
          <a:p>
            <a:pPr marL="0" marR="0" lvl="0" indent="0" algn="l" defTabSz="925830" rtl="0" eaLnBrk="1" fontAlgn="auto" latinLnBrk="0" hangingPunct="1">
              <a:lnSpc>
                <a:spcPct val="100000"/>
              </a:lnSpc>
              <a:spcBef>
                <a:spcPts val="0"/>
              </a:spcBef>
              <a:spcAft>
                <a:spcPts val="0"/>
              </a:spcAft>
              <a:buClrTx/>
              <a:buSzTx/>
              <a:buFontTx/>
              <a:buNone/>
              <a:tabLst/>
              <a:defRPr/>
            </a:pPr>
            <a:r>
              <a:rPr lang="en-US" dirty="0"/>
              <a:t>Adora had her driver license for one month before her crash. She never took driver education or received supervised practice. She was tailgating a truck on a two-way highway, when it suddenly braked. In an attempt to avoid crashing, she swerved to the left, where she was hit full force by an oncoming truck from the opposite direction. </a:t>
            </a:r>
          </a:p>
          <a:p>
            <a:pPr marL="0" marR="0" lvl="0" indent="0" algn="l" defTabSz="92583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25830" rtl="0" eaLnBrk="1" fontAlgn="auto" latinLnBrk="0" hangingPunct="1">
              <a:lnSpc>
                <a:spcPct val="100000"/>
              </a:lnSpc>
              <a:spcBef>
                <a:spcPts val="0"/>
              </a:spcBef>
              <a:spcAft>
                <a:spcPts val="0"/>
              </a:spcAft>
              <a:buClrTx/>
              <a:buSzTx/>
              <a:buFontTx/>
              <a:buNone/>
              <a:tabLst/>
              <a:defRPr/>
            </a:pPr>
            <a:r>
              <a:rPr lang="en-US" dirty="0"/>
              <a:t>Questions:</a:t>
            </a:r>
          </a:p>
          <a:p>
            <a:pPr marL="0" marR="0" lvl="0" indent="0" algn="l" defTabSz="925830" rtl="0" eaLnBrk="1" fontAlgn="auto" latinLnBrk="0" hangingPunct="1">
              <a:lnSpc>
                <a:spcPct val="100000"/>
              </a:lnSpc>
              <a:spcBef>
                <a:spcPts val="0"/>
              </a:spcBef>
              <a:spcAft>
                <a:spcPts val="0"/>
              </a:spcAft>
              <a:buClrTx/>
              <a:buSzTx/>
              <a:buFontTx/>
              <a:buNone/>
              <a:tabLst/>
              <a:defRPr/>
            </a:pPr>
            <a:r>
              <a:rPr lang="en-US" dirty="0"/>
              <a:t>1. What distance is acceptable for following space?</a:t>
            </a:r>
          </a:p>
          <a:p>
            <a:pPr marL="0" marR="0" lvl="0" indent="0" algn="l" defTabSz="925830" rtl="0" eaLnBrk="1" fontAlgn="auto" latinLnBrk="0" hangingPunct="1">
              <a:lnSpc>
                <a:spcPct val="100000"/>
              </a:lnSpc>
              <a:spcBef>
                <a:spcPts val="0"/>
              </a:spcBef>
              <a:spcAft>
                <a:spcPts val="0"/>
              </a:spcAft>
              <a:buClrTx/>
              <a:buSzTx/>
              <a:buFontTx/>
              <a:buNone/>
              <a:tabLst/>
              <a:defRPr/>
            </a:pPr>
            <a:r>
              <a:rPr lang="en-US" dirty="0"/>
              <a:t>2. What is the best way to learn how to measure distance to the car ahead?</a:t>
            </a:r>
          </a:p>
          <a:p>
            <a:pPr marL="0" marR="0" lvl="0" indent="0" algn="l" defTabSz="925830" rtl="0" eaLnBrk="1" fontAlgn="auto" latinLnBrk="0" hangingPunct="1">
              <a:lnSpc>
                <a:spcPct val="100000"/>
              </a:lnSpc>
              <a:spcBef>
                <a:spcPts val="0"/>
              </a:spcBef>
              <a:spcAft>
                <a:spcPts val="0"/>
              </a:spcAft>
              <a:buClrTx/>
              <a:buSzTx/>
              <a:buFontTx/>
              <a:buNone/>
              <a:tabLst/>
              <a:defRPr/>
            </a:pPr>
            <a:r>
              <a:rPr lang="en-US" dirty="0"/>
              <a:t>3. How many seconds should there be for following distance?</a:t>
            </a:r>
          </a:p>
          <a:p>
            <a:pPr marL="0" marR="0" lvl="0" indent="0" algn="l" defTabSz="92583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25830" rtl="0" eaLnBrk="1" fontAlgn="auto" latinLnBrk="0" hangingPunct="1">
              <a:lnSpc>
                <a:spcPct val="100000"/>
              </a:lnSpc>
              <a:spcBef>
                <a:spcPts val="0"/>
              </a:spcBef>
              <a:spcAft>
                <a:spcPts val="0"/>
              </a:spcAft>
              <a:buClrTx/>
              <a:buSzTx/>
              <a:buFontTx/>
              <a:buNone/>
              <a:tabLst/>
              <a:defRPr/>
            </a:pPr>
            <a:r>
              <a:rPr lang="en-US" dirty="0"/>
              <a:t>Answers:</a:t>
            </a:r>
          </a:p>
          <a:p>
            <a:pPr marL="0" marR="0" lvl="0" indent="0" algn="l" defTabSz="925830" rtl="0" eaLnBrk="1" fontAlgn="auto" latinLnBrk="0" hangingPunct="1">
              <a:lnSpc>
                <a:spcPct val="100000"/>
              </a:lnSpc>
              <a:spcBef>
                <a:spcPts val="0"/>
              </a:spcBef>
              <a:spcAft>
                <a:spcPts val="0"/>
              </a:spcAft>
              <a:buClrTx/>
              <a:buSzTx/>
              <a:buFontTx/>
              <a:buNone/>
              <a:tabLst/>
              <a:defRPr/>
            </a:pPr>
            <a:r>
              <a:rPr lang="en-US" dirty="0"/>
              <a:t>1. You should be able to see the tires of the vehicle in front of you touching the pavement.</a:t>
            </a:r>
          </a:p>
          <a:p>
            <a:pPr marL="0" marR="0" lvl="0" indent="0" algn="l" defTabSz="925830" rtl="0" eaLnBrk="1" fontAlgn="auto" latinLnBrk="0" hangingPunct="1">
              <a:lnSpc>
                <a:spcPct val="100000"/>
              </a:lnSpc>
              <a:spcBef>
                <a:spcPts val="0"/>
              </a:spcBef>
              <a:spcAft>
                <a:spcPts val="0"/>
              </a:spcAft>
              <a:buClrTx/>
              <a:buSzTx/>
              <a:buFontTx/>
              <a:buNone/>
              <a:tabLst/>
              <a:defRPr/>
            </a:pPr>
            <a:r>
              <a:rPr lang="en-US" dirty="0"/>
              <a:t>2. Decide how many seconds you are away. When the back of the car passes a marker, such as a pole, count 1001, 1002 etc. until the front of your  vehicle reaches the marker pole.</a:t>
            </a:r>
          </a:p>
          <a:p>
            <a:pPr marL="0" marR="0" lvl="0" indent="0" algn="l" defTabSz="925830" rtl="0" eaLnBrk="1" fontAlgn="auto" latinLnBrk="0" hangingPunct="1">
              <a:lnSpc>
                <a:spcPct val="100000"/>
              </a:lnSpc>
              <a:spcBef>
                <a:spcPts val="0"/>
              </a:spcBef>
              <a:spcAft>
                <a:spcPts val="0"/>
              </a:spcAft>
              <a:buClrTx/>
              <a:buSzTx/>
              <a:buFontTx/>
              <a:buNone/>
              <a:tabLst/>
              <a:defRPr/>
            </a:pPr>
            <a:r>
              <a:rPr lang="en-US" dirty="0"/>
              <a:t>3. Having less than 4 seconds of following distance will make an evasive action more needed and more difficult. To avoid evasive steering in reaction to the vehicle ahead, give yourself four seconds to survive!</a:t>
            </a:r>
          </a:p>
        </p:txBody>
      </p:sp>
      <p:sp>
        <p:nvSpPr>
          <p:cNvPr id="4" name="Slide Number Placeholder 3"/>
          <p:cNvSpPr>
            <a:spLocks noGrp="1"/>
          </p:cNvSpPr>
          <p:nvPr>
            <p:ph type="sldNum" sz="quarter" idx="5"/>
          </p:nvPr>
        </p:nvSpPr>
        <p:spPr/>
        <p:txBody>
          <a:bodyPr/>
          <a:lstStyle/>
          <a:p>
            <a:fld id="{37ED90EF-18A2-478C-B373-741864737A91}" type="slidenum">
              <a:rPr lang="en-US" smtClean="0"/>
              <a:t>16</a:t>
            </a:fld>
            <a:endParaRPr lang="en-US"/>
          </a:p>
        </p:txBody>
      </p:sp>
    </p:spTree>
    <p:extLst>
      <p:ext uri="{BB962C8B-B14F-4D97-AF65-F5344CB8AC3E}">
        <p14:creationId xmlns:p14="http://schemas.microsoft.com/office/powerpoint/2010/main" val="20047202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1320" indent="-231320" eaLnBrk="1" hangingPunct="1"/>
            <a:r>
              <a:rPr lang="en-US" dirty="0"/>
              <a:t>Do you drive or someone you know drive in problem areas? (dimly lit, no signage etc.) </a:t>
            </a:r>
          </a:p>
          <a:p>
            <a:pPr marL="231320" indent="-231320" eaLnBrk="1" hangingPunct="1"/>
            <a:r>
              <a:rPr lang="en-US" dirty="0"/>
              <a:t>What should you do when driving in foul weather?</a:t>
            </a:r>
          </a:p>
          <a:p>
            <a:pPr marL="231320" indent="-231320" eaLnBrk="1" hangingPunct="1">
              <a:buFontTx/>
              <a:buAutoNum type="arabicPeriod"/>
            </a:pPr>
            <a:r>
              <a:rPr lang="en-US" dirty="0"/>
              <a:t>SLOW DOWN</a:t>
            </a:r>
          </a:p>
          <a:p>
            <a:pPr marL="231320" indent="-231320" eaLnBrk="1" hangingPunct="1">
              <a:buFontTx/>
              <a:buAutoNum type="arabicPeriod"/>
            </a:pPr>
            <a:r>
              <a:rPr lang="en-US" dirty="0"/>
              <a:t>Use extra care when driving across bridges and overpasses, as these surfaces tend to be especially slippery.</a:t>
            </a:r>
          </a:p>
          <a:p>
            <a:pPr marL="231320" indent="-231320" eaLnBrk="1" hangingPunct="1">
              <a:buFontTx/>
              <a:buAutoNum type="arabicPeriod"/>
            </a:pPr>
            <a:r>
              <a:rPr lang="en-US" dirty="0"/>
              <a:t>Be sure there is good visibility. </a:t>
            </a:r>
          </a:p>
          <a:p>
            <a:pPr marL="231320" indent="-231320" eaLnBrk="1" hangingPunct="1">
              <a:buFontTx/>
              <a:buAutoNum type="arabicPeriod"/>
            </a:pPr>
            <a:r>
              <a:rPr lang="en-US" dirty="0"/>
              <a:t>Avoid sudden movements with the steering wheel, brake or accelerator when driving in potentially slippery conditions. If the vehicle does skid, ease off the gas, steer slightly into the skid and look at where you want the vehicle to go. </a:t>
            </a:r>
          </a:p>
          <a:p>
            <a:pPr marL="231320" indent="-231320" eaLnBrk="1" hangingPunct="1">
              <a:buFontTx/>
              <a:buAutoNum type="arabicPeriod"/>
            </a:pPr>
            <a:r>
              <a:rPr lang="en-US" dirty="0"/>
              <a:t>As in all </a:t>
            </a:r>
            <a:r>
              <a:rPr lang="en-US" u="sng" dirty="0">
                <a:hlinkClick r:id="rId3"/>
                <a:hlinkMouseOver r:id="rId4" action="ppaction://hlinkfile"/>
              </a:rPr>
              <a:t>driving conditions</a:t>
            </a:r>
            <a:r>
              <a:rPr lang="en-US" dirty="0"/>
              <a:t>, refrain from talking on a cell phone when driving. </a:t>
            </a:r>
          </a:p>
          <a:p>
            <a:pPr marL="231320" indent="-231320" eaLnBrk="1" hangingPunct="1"/>
            <a:r>
              <a:rPr lang="en-US" dirty="0"/>
              <a:t>6. Always keep your vehicle's windows and lights cleaned. Clear ice and snow from all glass surfaces of the vehicle before even</a:t>
            </a:r>
          </a:p>
        </p:txBody>
      </p:sp>
      <p:sp>
        <p:nvSpPr>
          <p:cNvPr id="4" name="Slide Number Placeholder 3"/>
          <p:cNvSpPr>
            <a:spLocks noGrp="1"/>
          </p:cNvSpPr>
          <p:nvPr>
            <p:ph type="sldNum" sz="quarter" idx="5"/>
          </p:nvPr>
        </p:nvSpPr>
        <p:spPr/>
        <p:txBody>
          <a:bodyPr/>
          <a:lstStyle/>
          <a:p>
            <a:fld id="{37ED90EF-18A2-478C-B373-741864737A91}" type="slidenum">
              <a:rPr lang="en-US" smtClean="0"/>
              <a:t>17</a:t>
            </a:fld>
            <a:endParaRPr lang="en-US"/>
          </a:p>
        </p:txBody>
      </p:sp>
    </p:spTree>
    <p:extLst>
      <p:ext uri="{BB962C8B-B14F-4D97-AF65-F5344CB8AC3E}">
        <p14:creationId xmlns:p14="http://schemas.microsoft.com/office/powerpoint/2010/main" val="13843923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Running Time: 4:22</a:t>
            </a:r>
          </a:p>
          <a:p>
            <a:endParaRPr lang="en-US" dirty="0"/>
          </a:p>
          <a:p>
            <a:r>
              <a:rPr lang="en-US" dirty="0"/>
              <a:t>Time Management/Poor Judgment  </a:t>
            </a:r>
          </a:p>
          <a:p>
            <a:r>
              <a:rPr lang="en-US" dirty="0"/>
              <a:t>The weather was rainy and dreary as Kelley, in a rush,  attempted to exit a shopping mall parking lot by making a left turn onto a  two-lane highway. At the same time, a van was making a right turn to enter the parking lot. Kelley, unable to see behind the van, misjudged traffic and was hit by an oncoming truck driving alongside the turning van.    </a:t>
            </a:r>
          </a:p>
          <a:p>
            <a:endParaRPr lang="en-US" dirty="0"/>
          </a:p>
          <a:p>
            <a:r>
              <a:rPr lang="en-US" dirty="0"/>
              <a:t>Questions:</a:t>
            </a:r>
          </a:p>
          <a:p>
            <a:pPr marL="228600" indent="-228600">
              <a:buAutoNum type="arabicPeriod"/>
            </a:pPr>
            <a:r>
              <a:rPr lang="en-US" dirty="0"/>
              <a:t>Where should you look before entering an intersection?</a:t>
            </a:r>
          </a:p>
          <a:p>
            <a:pPr marL="228600" indent="-228600">
              <a:buAutoNum type="arabicPeriod"/>
            </a:pPr>
            <a:r>
              <a:rPr lang="en-US" dirty="0"/>
              <a:t>Where should the driver look before making a left turn?</a:t>
            </a:r>
          </a:p>
          <a:p>
            <a:pPr marL="228600" indent="-228600">
              <a:buAutoNum type="arabicPeriod"/>
            </a:pPr>
            <a:r>
              <a:rPr lang="en-US" dirty="0"/>
              <a:t>You are driving out of a parking lot and turning right as you enter a street and a vehicle is approaching from your left. What do you do?</a:t>
            </a:r>
          </a:p>
          <a:p>
            <a:pPr marL="0" indent="0">
              <a:buNone/>
            </a:pPr>
            <a:endParaRPr lang="en-US" dirty="0"/>
          </a:p>
          <a:p>
            <a:pPr marL="0" indent="0">
              <a:buNone/>
            </a:pPr>
            <a:r>
              <a:rPr lang="en-US" dirty="0"/>
              <a:t>Answers:</a:t>
            </a:r>
          </a:p>
          <a:p>
            <a:pPr marL="0" indent="0">
              <a:buNone/>
            </a:pPr>
            <a:r>
              <a:rPr lang="en-US" dirty="0"/>
              <a:t>1. Search far into the intersection to the target area. Search left, front, right and repeat before entering the intersection.</a:t>
            </a:r>
          </a:p>
          <a:p>
            <a:pPr marL="0" indent="0">
              <a:buNone/>
            </a:pPr>
            <a:r>
              <a:rPr lang="en-US" dirty="0"/>
              <a:t>2. Always look at the farthest point into the intersection and to the target area. Wait for clearance before proceeding into the intersection.</a:t>
            </a:r>
          </a:p>
          <a:p>
            <a:pPr marL="0" indent="0">
              <a:buNone/>
            </a:pPr>
            <a:r>
              <a:rPr lang="en-US" dirty="0"/>
              <a:t>3. Stop and wait for the vehicle to pass before turning onto the street. If you were turning left, you have to yield to vehicles from both directions and wait to see if any other vehicles are behind it.</a:t>
            </a:r>
          </a:p>
        </p:txBody>
      </p:sp>
      <p:sp>
        <p:nvSpPr>
          <p:cNvPr id="4" name="Slide Number Placeholder 3"/>
          <p:cNvSpPr>
            <a:spLocks noGrp="1"/>
          </p:cNvSpPr>
          <p:nvPr>
            <p:ph type="sldNum" sz="quarter" idx="5"/>
          </p:nvPr>
        </p:nvSpPr>
        <p:spPr/>
        <p:txBody>
          <a:bodyPr/>
          <a:lstStyle/>
          <a:p>
            <a:fld id="{37ED90EF-18A2-478C-B373-741864737A91}" type="slidenum">
              <a:rPr lang="en-US" smtClean="0"/>
              <a:t>18</a:t>
            </a:fld>
            <a:endParaRPr lang="en-US"/>
          </a:p>
        </p:txBody>
      </p:sp>
    </p:spTree>
    <p:extLst>
      <p:ext uri="{BB962C8B-B14F-4D97-AF65-F5344CB8AC3E}">
        <p14:creationId xmlns:p14="http://schemas.microsoft.com/office/powerpoint/2010/main" val="368861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Discuss steps to driving around curves.</a:t>
            </a:r>
          </a:p>
          <a:p>
            <a:pPr eaLnBrk="1" hangingPunct="1">
              <a:buFontTx/>
              <a:buChar char="•"/>
            </a:pPr>
            <a:r>
              <a:rPr lang="en-US" dirty="0"/>
              <a:t>determine the safe speed for the curve. </a:t>
            </a:r>
          </a:p>
          <a:p>
            <a:pPr eaLnBrk="1" hangingPunct="1">
              <a:buFontTx/>
              <a:buChar char="•"/>
            </a:pPr>
            <a:r>
              <a:rPr lang="en-US" dirty="0"/>
              <a:t>Slow down to a safe speed for the curve.</a:t>
            </a:r>
          </a:p>
          <a:p>
            <a:pPr eaLnBrk="1" hangingPunct="1">
              <a:buFontTx/>
              <a:buChar char="•"/>
            </a:pPr>
            <a:r>
              <a:rPr lang="en-US" dirty="0"/>
              <a:t>In a blind curve where you cannot see all the way around it, drive more slowly in case oncoming traffic wanders into your lane or the curve is tighter than you expected. </a:t>
            </a:r>
          </a:p>
          <a:p>
            <a:pPr eaLnBrk="1" hangingPunct="1"/>
            <a:r>
              <a:rPr lang="en-US" dirty="0"/>
              <a:t>Discuss the dangers of distraction. </a:t>
            </a:r>
          </a:p>
          <a:p>
            <a:pPr eaLnBrk="1" hangingPunct="1">
              <a:buFontTx/>
              <a:buChar char="•"/>
            </a:pPr>
            <a:r>
              <a:rPr lang="en-US" dirty="0"/>
              <a:t>recognize the activities that distract you such as eating, conversing on the phone, or changing a CD and begin to eliminate them.</a:t>
            </a:r>
          </a:p>
          <a:p>
            <a:pPr>
              <a:buFontTx/>
              <a:buChar char="•"/>
            </a:pPr>
            <a:r>
              <a:rPr lang="en-US" dirty="0"/>
              <a:t>Know your route in advance and make sure that you have a good understanding of your directions. </a:t>
            </a:r>
          </a:p>
          <a:p>
            <a:pPr>
              <a:buFontTx/>
              <a:buChar char="•"/>
            </a:pPr>
            <a:r>
              <a:rPr lang="en-US" dirty="0"/>
              <a:t>Check weather and road conditions.</a:t>
            </a:r>
          </a:p>
        </p:txBody>
      </p:sp>
      <p:sp>
        <p:nvSpPr>
          <p:cNvPr id="4" name="Slide Number Placeholder 3"/>
          <p:cNvSpPr>
            <a:spLocks noGrp="1"/>
          </p:cNvSpPr>
          <p:nvPr>
            <p:ph type="sldNum" sz="quarter" idx="5"/>
          </p:nvPr>
        </p:nvSpPr>
        <p:spPr/>
        <p:txBody>
          <a:bodyPr/>
          <a:lstStyle/>
          <a:p>
            <a:fld id="{37ED90EF-18A2-478C-B373-741864737A91}" type="slidenum">
              <a:rPr lang="en-US" smtClean="0"/>
              <a:t>19</a:t>
            </a:fld>
            <a:endParaRPr lang="en-US"/>
          </a:p>
        </p:txBody>
      </p:sp>
    </p:spTree>
    <p:extLst>
      <p:ext uri="{BB962C8B-B14F-4D97-AF65-F5344CB8AC3E}">
        <p14:creationId xmlns:p14="http://schemas.microsoft.com/office/powerpoint/2010/main" val="289591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Brain injury can be fatal, but it can also result from what appears to be a “minor” blow to the head. </a:t>
            </a:r>
          </a:p>
          <a:p>
            <a:pPr eaLnBrk="1" hangingPunct="1"/>
            <a:r>
              <a:rPr lang="en-US" dirty="0"/>
              <a:t>(Can reference actress Natasha Richardson) Brain injury has life long consequences and there is No Way Back to your normal state. </a:t>
            </a:r>
          </a:p>
          <a:p>
            <a:pPr eaLnBrk="1" hangingPunct="1"/>
            <a:r>
              <a:rPr lang="en-US" dirty="0"/>
              <a:t>Ask audience if they know anyone with traumatic brain injury. Briefly discuss.</a:t>
            </a:r>
          </a:p>
          <a:p>
            <a:pPr eaLnBrk="1" hangingPunct="1"/>
            <a:endParaRPr lang="en-US" dirty="0"/>
          </a:p>
          <a:p>
            <a:pPr eaLnBrk="1" hangingPunct="1"/>
            <a:r>
              <a:rPr lang="en-US" dirty="0"/>
              <a:t>Additional Notes:</a:t>
            </a:r>
          </a:p>
          <a:p>
            <a:pPr eaLnBrk="1" hangingPunct="1"/>
            <a:r>
              <a:rPr lang="en-US" dirty="0"/>
              <a:t>The brain, with its intricate connections to every part of your body, enables you to direct your life toward a future of choices; what you do for fun, who your friends are, and what you will become. But in a micro-flash, less than one second, the forces encountered in an automobile crash have the potential to dramatically change or erase all of your choices and everything you defined for your future.  </a:t>
            </a:r>
          </a:p>
          <a:p>
            <a:pPr eaLnBrk="1" hangingPunct="1"/>
            <a:endParaRPr lang="en-US" dirty="0"/>
          </a:p>
          <a:p>
            <a:pPr eaLnBrk="1" hangingPunct="1"/>
            <a:r>
              <a:rPr lang="en-US" dirty="0"/>
              <a:t>What is this “entity,” the brain?  First and foremost, the mechanisms of the brain link and coordinate the major systems, their organs and cells in an intelligently orchestrated symphony of life.*  So, an injury to this system, particularly the brain, can interfere and disrupt our worlds as we know it. But before we talk about traumatic brain injury (TBI), let’s talk briefly about what our brains control. </a:t>
            </a:r>
          </a:p>
          <a:p>
            <a:pPr eaLnBrk="1" hangingPunct="1"/>
            <a:endParaRPr lang="en-US" dirty="0"/>
          </a:p>
          <a:p>
            <a:pPr eaLnBrk="1" hangingPunct="1"/>
            <a:r>
              <a:rPr lang="en-US" dirty="0"/>
              <a:t>In short, different parts of the brain, the “master switch,” serve different purposes. The most primitive part of the brain controls the functions we need to survive. This autonomic nervous system controls the ability to make your heart beat, your lungs to take in air, and your intestines digest without conscious awareness. </a:t>
            </a:r>
          </a:p>
          <a:p>
            <a:pPr eaLnBrk="1" hangingPunct="1"/>
            <a:endParaRPr lang="en-US" dirty="0"/>
          </a:p>
          <a:p>
            <a:pPr eaLnBrk="1" hangingPunct="1"/>
            <a:r>
              <a:rPr lang="en-US" dirty="0"/>
              <a:t>Other regions of the brain within the cerebral cortex help us navigate the world around us through our senses. These very sophisticated areas receive information that enable us to respond safely in our environment: </a:t>
            </a:r>
          </a:p>
          <a:p>
            <a:pPr eaLnBrk="1" hangingPunct="1"/>
            <a:r>
              <a:rPr lang="en-US" dirty="0"/>
              <a:t>•We hear our school band play, and we feel pride…</a:t>
            </a:r>
          </a:p>
          <a:p>
            <a:pPr eaLnBrk="1" hangingPunct="1"/>
            <a:r>
              <a:rPr lang="en-US" dirty="0"/>
              <a:t>•We eat a hamburger and fries and we feel happy…</a:t>
            </a:r>
          </a:p>
          <a:p>
            <a:pPr eaLnBrk="1" hangingPunct="1"/>
            <a:r>
              <a:rPr lang="en-US" dirty="0"/>
              <a:t>•We see an angry mob; we run…</a:t>
            </a:r>
          </a:p>
          <a:p>
            <a:pPr eaLnBrk="1" hangingPunct="1"/>
            <a:r>
              <a:rPr lang="en-US" dirty="0"/>
              <a:t>•We hear railroad signals, and know to stop.</a:t>
            </a:r>
          </a:p>
          <a:p>
            <a:pPr eaLnBrk="1" hangingPunct="1"/>
            <a:r>
              <a:rPr lang="en-US" dirty="0"/>
              <a:t>And yet another area of the brain, the most evolved system of any species, is the frontal cortex which gives us the ability to decide and plan for the future, to make changes, and to exert control over our lives. (i.e. friends, colleagues)  </a:t>
            </a:r>
          </a:p>
          <a:p>
            <a:pPr eaLnBrk="1" hangingPunct="1"/>
            <a:r>
              <a:rPr lang="en-US" dirty="0"/>
              <a:t>If you are involved in an automobile crash and incur a severe injury to your brain, there is a high likelihood that you could lose control of your life and the future you had planned. In a car crash, extreme forces exerted on your body and brain can have many outcomes, as you will learn from the stories you are about to hear. These four young people who experienced and survived auto crashes now live with the consequences of a traumatic brain injury. Now let’s watch “No Way Back…” </a:t>
            </a:r>
          </a:p>
          <a:p>
            <a:pPr eaLnBrk="1" hangingPunct="1"/>
            <a:r>
              <a:rPr lang="en-US" dirty="0"/>
              <a:t>*Reference: Candace Pert, “Molecules of Emotion,” p. 185 </a:t>
            </a:r>
          </a:p>
          <a:p>
            <a:pPr eaLnBrk="1" hangingPunct="1"/>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2</a:t>
            </a:fld>
            <a:endParaRPr lang="en-US"/>
          </a:p>
        </p:txBody>
      </p:sp>
    </p:spTree>
    <p:extLst>
      <p:ext uri="{BB962C8B-B14F-4D97-AF65-F5344CB8AC3E}">
        <p14:creationId xmlns:p14="http://schemas.microsoft.com/office/powerpoint/2010/main" val="34269241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dirty="0"/>
              <a:t>Running Time: 4:18</a:t>
            </a: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dirty="0"/>
              <a:t>Line of Sight/Path of Travel </a:t>
            </a: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dirty="0"/>
              <a:t>Amy was injured in a rollover crash when her mother, who failed to slow down while approaching an upward curve on the freeway, had to abruptly swerve in an attempt to avoid backed up traffic from a crash ahead. </a:t>
            </a: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dirty="0"/>
              <a:t>Questions:</a:t>
            </a: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dirty="0"/>
              <a:t>1. What do you do when approaching curves and hillcrests?</a:t>
            </a: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dirty="0"/>
              <a:t>2. What steps do  you take while driving around a curve?</a:t>
            </a: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dirty="0"/>
              <a:t>3. What are the dangers of talking while driving?</a:t>
            </a: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dirty="0"/>
              <a:t>Answers:</a:t>
            </a: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dirty="0"/>
              <a:t>1. Keep 4 seconds of road visible. When you have less than 4 seconds, brake before going into the curve.</a:t>
            </a: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dirty="0"/>
              <a:t>2. Slow down before the start of the curve to avoid braking in the curve. While in the curve, keep your speed steady and slow enough so that objects and people are not pushed from the force of turning on the curve. Near the end of the curve, begin accelerating to return to normal speed.</a:t>
            </a:r>
          </a:p>
          <a:p>
            <a:pPr marL="0" marR="0" lvl="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r>
              <a:rPr lang="en-US" dirty="0"/>
              <a:t>3. Talking requires attention. Your brain must monitor the topic and content, coordinate turns and so on. Talking can divert attention from a driving task which creates a form of impairment.</a:t>
            </a:r>
          </a:p>
        </p:txBody>
      </p:sp>
      <p:sp>
        <p:nvSpPr>
          <p:cNvPr id="4" name="Slide Number Placeholder 3"/>
          <p:cNvSpPr>
            <a:spLocks noGrp="1"/>
          </p:cNvSpPr>
          <p:nvPr>
            <p:ph type="sldNum" sz="quarter" idx="5"/>
          </p:nvPr>
        </p:nvSpPr>
        <p:spPr/>
        <p:txBody>
          <a:bodyPr/>
          <a:lstStyle/>
          <a:p>
            <a:fld id="{37ED90EF-18A2-478C-B373-741864737A91}" type="slidenum">
              <a:rPr lang="en-US" smtClean="0"/>
              <a:t>20</a:t>
            </a:fld>
            <a:endParaRPr lang="en-US"/>
          </a:p>
        </p:txBody>
      </p:sp>
    </p:spTree>
    <p:extLst>
      <p:ext uri="{BB962C8B-B14F-4D97-AF65-F5344CB8AC3E}">
        <p14:creationId xmlns:p14="http://schemas.microsoft.com/office/powerpoint/2010/main" val="7578696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Ask audience:</a:t>
            </a:r>
          </a:p>
          <a:p>
            <a:pPr eaLnBrk="1" hangingPunct="1"/>
            <a:r>
              <a:rPr lang="en-US" dirty="0"/>
              <a:t>What can we do? Discuss.</a:t>
            </a:r>
          </a:p>
          <a:p>
            <a:pPr eaLnBrk="1" hangingPunct="1"/>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21</a:t>
            </a:fld>
            <a:endParaRPr lang="en-US"/>
          </a:p>
        </p:txBody>
      </p:sp>
    </p:spTree>
    <p:extLst>
      <p:ext uri="{BB962C8B-B14F-4D97-AF65-F5344CB8AC3E}">
        <p14:creationId xmlns:p14="http://schemas.microsoft.com/office/powerpoint/2010/main" val="16126983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1320" indent="-231320">
              <a:buFontTx/>
              <a:buAutoNum type="arabicPeriod"/>
            </a:pPr>
            <a:r>
              <a:rPr lang="en-US" dirty="0">
                <a:solidFill>
                  <a:schemeClr val="tx2"/>
                </a:solidFill>
              </a:rPr>
              <a:t>Buckle up and all passengers should buckle up</a:t>
            </a:r>
          </a:p>
          <a:p>
            <a:pPr marL="231320" indent="-231320">
              <a:buFont typeface="+mj-lt"/>
              <a:buAutoNum type="arabicPeriod"/>
            </a:pPr>
            <a:r>
              <a:rPr lang="en-US" dirty="0">
                <a:solidFill>
                  <a:srgbClr val="FFFF00"/>
                </a:solidFill>
              </a:rPr>
              <a:t>Keep your eyes on the road. </a:t>
            </a:r>
          </a:p>
          <a:p>
            <a:pPr marL="231320" indent="-231320">
              <a:buFont typeface="+mj-lt"/>
              <a:buAutoNum type="arabicPeriod"/>
            </a:pPr>
            <a:r>
              <a:rPr lang="en-US" dirty="0">
                <a:solidFill>
                  <a:schemeClr val="tx2"/>
                </a:solidFill>
              </a:rPr>
              <a:t>Don't drink and drive, and don't ride with anyone who has been drinking. </a:t>
            </a:r>
          </a:p>
          <a:p>
            <a:pPr marL="231320" indent="-231320">
              <a:buFont typeface="+mj-lt"/>
              <a:buAutoNum type="arabicPeriod"/>
            </a:pPr>
            <a:r>
              <a:rPr lang="en-US" dirty="0">
                <a:solidFill>
                  <a:srgbClr val="FFFF00"/>
                </a:solidFill>
              </a:rPr>
              <a:t>Do not drive sleep-deprived.</a:t>
            </a:r>
            <a:r>
              <a:rPr lang="en-US" dirty="0">
                <a:solidFill>
                  <a:schemeClr val="tx2"/>
                </a:solidFill>
              </a:rPr>
              <a:t>  </a:t>
            </a:r>
          </a:p>
          <a:p>
            <a:pPr marL="231320" indent="-231320">
              <a:buFont typeface="+mj-lt"/>
              <a:buAutoNum type="arabicPeriod"/>
            </a:pPr>
            <a:r>
              <a:rPr lang="en-US" dirty="0">
                <a:solidFill>
                  <a:schemeClr val="tx2"/>
                </a:solidFill>
              </a:rPr>
              <a:t>Do not tailgate and steer clear of erratic drivers. </a:t>
            </a:r>
          </a:p>
          <a:p>
            <a:pPr marL="231320" indent="-231320">
              <a:buFont typeface="+mj-lt"/>
              <a:buAutoNum type="arabicPeriod"/>
            </a:pPr>
            <a:r>
              <a:rPr lang="en-US" dirty="0">
                <a:solidFill>
                  <a:srgbClr val="FFFF00"/>
                </a:solidFill>
              </a:rPr>
              <a:t>When passing another car, get past the driver’s blind spot as quickly and safely as possible.</a:t>
            </a:r>
          </a:p>
          <a:p>
            <a:pPr marL="231320" indent="-231320">
              <a:buFont typeface="+mj-lt"/>
              <a:buAutoNum type="arabicPeriod"/>
            </a:pPr>
            <a:r>
              <a:rPr lang="en-US" dirty="0">
                <a:solidFill>
                  <a:schemeClr val="tx2"/>
                </a:solidFill>
              </a:rPr>
              <a:t>Leave a four second space between you and the car ahead.</a:t>
            </a:r>
            <a:r>
              <a:rPr lang="en-US" dirty="0"/>
              <a:t> If you are transporting children, make sure that they are all properly buckled up and that you items to keep them occupied, such as books on tape or soft toys.</a:t>
            </a:r>
          </a:p>
          <a:p>
            <a:pPr marL="231320" indent="-231320">
              <a:buFont typeface="+mj-lt"/>
              <a:buAutoNum type="arabicPeriod"/>
            </a:pPr>
            <a:r>
              <a:rPr lang="en-US" dirty="0"/>
              <a:t>Do not multi-task or drive aggressively on the road.</a:t>
            </a:r>
          </a:p>
          <a:p>
            <a:pPr marL="231320" indent="-231320">
              <a:buFont typeface="+mj-lt"/>
              <a:buAutoNum type="arabicPeriod"/>
            </a:pPr>
            <a:r>
              <a:rPr lang="en-US" dirty="0"/>
              <a:t>Understand that driving is not your “down time” or a time to catch up on phone calls, texting or checking your </a:t>
            </a:r>
            <a:r>
              <a:rPr lang="en-US" dirty="0" err="1"/>
              <a:t>iphone</a:t>
            </a:r>
            <a:endParaRPr lang="en-US" dirty="0"/>
          </a:p>
          <a:p>
            <a:pPr marL="231320" indent="-231320">
              <a:buFont typeface="+mj-lt"/>
              <a:buAutoNum type="arabicPeriod"/>
            </a:pPr>
            <a:r>
              <a:rPr lang="en-US" dirty="0"/>
              <a:t>Do not take the time for personal grooming </a:t>
            </a:r>
          </a:p>
          <a:p>
            <a:pPr marL="231320" indent="-231320">
              <a:buFont typeface="+mj-lt"/>
              <a:buAutoNum type="arabicPeriod"/>
            </a:pPr>
            <a:r>
              <a:rPr lang="en-US" dirty="0"/>
              <a:t>Be prepared for the unpredictability of others.</a:t>
            </a:r>
          </a:p>
          <a:p>
            <a:pPr marL="231320" indent="-231320">
              <a:buFont typeface="+mj-lt"/>
              <a:buAutoNum type="arabicPeriod"/>
            </a:pPr>
            <a:r>
              <a:rPr lang="en-US" dirty="0"/>
              <a:t>CONCENTRATE on your driving. Make sure that you are not upset or tired when getting on the road.  </a:t>
            </a:r>
          </a:p>
          <a:p>
            <a:pPr marL="231320" indent="-231320">
              <a:buFont typeface="+mj-lt"/>
              <a:buAutoNum type="arabicPeriod"/>
            </a:pPr>
            <a:r>
              <a:rPr lang="en-US" dirty="0"/>
              <a:t>PULL OVER if you need to do something that will take your eyes and/or mind off the road.</a:t>
            </a:r>
          </a:p>
        </p:txBody>
      </p:sp>
      <p:sp>
        <p:nvSpPr>
          <p:cNvPr id="4" name="Slide Number Placeholder 3"/>
          <p:cNvSpPr>
            <a:spLocks noGrp="1"/>
          </p:cNvSpPr>
          <p:nvPr>
            <p:ph type="sldNum" sz="quarter" idx="5"/>
          </p:nvPr>
        </p:nvSpPr>
        <p:spPr/>
        <p:txBody>
          <a:bodyPr/>
          <a:lstStyle/>
          <a:p>
            <a:fld id="{37ED90EF-18A2-478C-B373-741864737A91}" type="slidenum">
              <a:rPr lang="en-US" smtClean="0"/>
              <a:t>22</a:t>
            </a:fld>
            <a:endParaRPr lang="en-US"/>
          </a:p>
        </p:txBody>
      </p:sp>
    </p:spTree>
    <p:extLst>
      <p:ext uri="{BB962C8B-B14F-4D97-AF65-F5344CB8AC3E}">
        <p14:creationId xmlns:p14="http://schemas.microsoft.com/office/powerpoint/2010/main" val="32190660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r>
              <a:rPr lang="en-US" dirty="0"/>
              <a:t>Discuss the importance of driver education. Discuss GDL Laws in your state. </a:t>
            </a:r>
          </a:p>
          <a:p>
            <a:pPr>
              <a:defRPr/>
            </a:pPr>
            <a:r>
              <a:rPr lang="en-US" dirty="0"/>
              <a:t>There are 3 stages to a graduated system: </a:t>
            </a:r>
          </a:p>
          <a:p>
            <a:pPr marL="231320" indent="-231320">
              <a:buFont typeface="+mj-lt"/>
              <a:buAutoNum type="arabicPeriod"/>
              <a:defRPr/>
            </a:pPr>
            <a:r>
              <a:rPr lang="en-US" dirty="0"/>
              <a:t>a supervised learner's period; </a:t>
            </a:r>
          </a:p>
          <a:p>
            <a:pPr marL="231320" indent="-231320">
              <a:buFont typeface="+mj-lt"/>
              <a:buAutoNum type="arabicPeriod"/>
              <a:defRPr/>
            </a:pPr>
            <a:r>
              <a:rPr lang="en-US" dirty="0"/>
              <a:t>an intermediate license (after passing the driver test) that limits driving in high-risk situations except under supervision; </a:t>
            </a:r>
          </a:p>
          <a:p>
            <a:pPr marL="231320" indent="-231320">
              <a:buFont typeface="+mj-lt"/>
              <a:buAutoNum type="arabicPeriod"/>
              <a:defRPr/>
            </a:pPr>
            <a:r>
              <a:rPr lang="en-US" dirty="0"/>
              <a:t>and then a license with full privileges, available after completing the first 2 stages.</a:t>
            </a:r>
          </a:p>
          <a:p>
            <a:pPr marL="231320" indent="-231320">
              <a:buFont typeface="+mj-lt"/>
              <a:buAutoNum type="arabicPeriod"/>
              <a:defRPr/>
            </a:pPr>
            <a:r>
              <a:rPr lang="en-US" sz="1200" u="sng" kern="1200" dirty="0">
                <a:solidFill>
                  <a:schemeClr val="tx1"/>
                </a:solidFill>
                <a:effectLst/>
                <a:latin typeface="+mn-lt"/>
                <a:ea typeface="+mn-ea"/>
                <a:cs typeface="+mn-cs"/>
                <a:hlinkClick r:id="rId3"/>
              </a:rPr>
              <a:t>https://www.ghsa.org/state-laws/issues/teen%20and%20novice%20drivers</a:t>
            </a:r>
            <a:endParaRPr lang="en-US" sz="1200" u="sng" kern="1200" dirty="0">
              <a:solidFill>
                <a:schemeClr val="tx1"/>
              </a:solidFill>
              <a:effectLst/>
              <a:latin typeface="+mn-lt"/>
              <a:ea typeface="+mn-ea"/>
              <a:cs typeface="+mn-cs"/>
            </a:endParaRPr>
          </a:p>
          <a:p>
            <a:pPr marL="231320" indent="-231320">
              <a:buFont typeface="+mj-lt"/>
              <a:buAutoNum type="arabicPeriod"/>
              <a:defRPr/>
            </a:pPr>
            <a:endParaRPr lang="en-US" sz="1200" u="sng" kern="1200" dirty="0">
              <a:solidFill>
                <a:schemeClr val="tx1"/>
              </a:solidFill>
              <a:effectLst/>
              <a:latin typeface="+mn-lt"/>
              <a:ea typeface="+mn-ea"/>
              <a:cs typeface="+mn-cs"/>
            </a:endParaRPr>
          </a:p>
          <a:p>
            <a:pPr eaLnBrk="1" hangingPunct="1"/>
            <a:r>
              <a:rPr lang="en-US" dirty="0"/>
              <a:t>Additional Notes:</a:t>
            </a:r>
          </a:p>
          <a:p>
            <a:pPr eaLnBrk="1" hangingPunct="1"/>
            <a:r>
              <a:rPr lang="en-US" dirty="0"/>
              <a:t>Driver Education and Obeying the Law is Important </a:t>
            </a:r>
          </a:p>
          <a:p>
            <a:pPr eaLnBrk="1" hangingPunct="1"/>
            <a:endParaRPr lang="en-US" dirty="0"/>
          </a:p>
          <a:p>
            <a:pPr eaLnBrk="1" hangingPunct="1"/>
            <a:r>
              <a:rPr lang="en-US" dirty="0"/>
              <a:t>Modern communications tools such as home video and interactive computer learning materials can supplant or augment classroom training prior to  behind the wheel practice.  </a:t>
            </a:r>
          </a:p>
          <a:p>
            <a:pPr eaLnBrk="1" hangingPunct="1"/>
            <a:endParaRPr lang="en-US" dirty="0"/>
          </a:p>
          <a:p>
            <a:pPr eaLnBrk="1" hangingPunct="1"/>
            <a:r>
              <a:rPr lang="en-US" dirty="0"/>
              <a:t>Training programs and materials should not focus on how to pass the test, but rather how to incorporate the appropriate skills, attitude and  behavior to be a safe, successful driver.</a:t>
            </a:r>
            <a:r>
              <a:rPr lang="en-US" baseline="30000" dirty="0"/>
              <a:t>1</a:t>
            </a:r>
            <a:r>
              <a:rPr lang="en-US" dirty="0"/>
              <a:t> </a:t>
            </a:r>
          </a:p>
          <a:p>
            <a:pPr eaLnBrk="1" hangingPunct="1"/>
            <a:endParaRPr lang="en-US" dirty="0"/>
          </a:p>
          <a:p>
            <a:pPr eaLnBrk="1" hangingPunct="1"/>
            <a:r>
              <a:rPr lang="en-US" dirty="0"/>
              <a:t>Graduated Driver Licensing (GDL) laws are one approach that’s been proven effective at reducing teen crashes.  Research suggests that the most comprehensive GDL programs are associated with reductions of 38% and 40% in fatal and injury crashes, respectively, among 16-year-old drivers. </a:t>
            </a:r>
            <a:r>
              <a:rPr lang="en-US" baseline="30000" dirty="0"/>
              <a:t>2</a:t>
            </a:r>
            <a:r>
              <a:rPr lang="en-US" dirty="0"/>
              <a:t> </a:t>
            </a:r>
          </a:p>
          <a:p>
            <a:pPr eaLnBrk="1" hangingPunct="1"/>
            <a:endParaRPr lang="en-US" dirty="0"/>
          </a:p>
          <a:p>
            <a:pPr eaLnBrk="1" hangingPunct="1"/>
            <a:r>
              <a:rPr lang="en-US" dirty="0"/>
              <a:t>Driver education works better when it is  coupled with GDL laws and high school driver education. Programs can be adapted to fit well within the  graduated driver   licensing  system.  </a:t>
            </a:r>
          </a:p>
          <a:p>
            <a:pPr eaLnBrk="1" hangingPunct="1"/>
            <a:endParaRPr lang="en-US" dirty="0"/>
          </a:p>
          <a:p>
            <a:pPr eaLnBrk="1" hangingPunct="1"/>
            <a:r>
              <a:rPr lang="en-US" dirty="0"/>
              <a:t>To find out what the GDL laws are in your state, visit the Insurance Institute for Highway Safety’s (IIHS) website at: </a:t>
            </a:r>
          </a:p>
          <a:p>
            <a:pPr eaLnBrk="1" hangingPunct="1"/>
            <a:r>
              <a:rPr lang="en-US" dirty="0"/>
              <a:t>http://</a:t>
            </a:r>
            <a:r>
              <a:rPr lang="en-US" dirty="0" err="1"/>
              <a:t>www.iihs.org</a:t>
            </a:r>
            <a:r>
              <a:rPr lang="en-US" dirty="0"/>
              <a:t>/laws/</a:t>
            </a:r>
            <a:r>
              <a:rPr lang="en-US" dirty="0" err="1"/>
              <a:t>gdl_full.aspx</a:t>
            </a:r>
            <a:r>
              <a:rPr lang="en-US" dirty="0"/>
              <a:t> </a:t>
            </a:r>
          </a:p>
          <a:p>
            <a:pPr eaLnBrk="1" hangingPunct="1"/>
            <a:endParaRPr lang="en-US" dirty="0"/>
          </a:p>
          <a:p>
            <a:pPr eaLnBrk="1" hangingPunct="1"/>
            <a:r>
              <a:rPr lang="en-US" dirty="0"/>
              <a:t>Source:    1 )  </a:t>
            </a:r>
            <a:r>
              <a:rPr lang="en-US" dirty="0" err="1"/>
              <a:t>www.nhtsa.gov</a:t>
            </a:r>
            <a:r>
              <a:rPr lang="en-US" dirty="0"/>
              <a:t>    2 ) </a:t>
            </a:r>
            <a:r>
              <a:rPr lang="en-US" dirty="0" err="1"/>
              <a:t>www.cdc</a:t>
            </a:r>
            <a:r>
              <a:rPr lang="en-US" dirty="0"/>
              <a:t>. </a:t>
            </a:r>
            <a:r>
              <a:rPr lang="en-US" dirty="0" err="1"/>
              <a:t>gov</a:t>
            </a:r>
            <a:r>
              <a:rPr lang="en-US" dirty="0"/>
              <a:t> </a:t>
            </a:r>
          </a:p>
          <a:p>
            <a:pPr marL="0" indent="0">
              <a:buFont typeface="+mj-lt"/>
              <a:buNone/>
              <a:defRPr/>
            </a:pPr>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23</a:t>
            </a:fld>
            <a:endParaRPr lang="en-US"/>
          </a:p>
        </p:txBody>
      </p:sp>
    </p:spTree>
    <p:extLst>
      <p:ext uri="{BB962C8B-B14F-4D97-AF65-F5344CB8AC3E}">
        <p14:creationId xmlns:p14="http://schemas.microsoft.com/office/powerpoint/2010/main" val="41141592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1320" indent="-231320">
              <a:spcBef>
                <a:spcPct val="0"/>
              </a:spcBef>
              <a:buFontTx/>
              <a:buAutoNum type="arabicPeriod"/>
            </a:pPr>
            <a:r>
              <a:rPr lang="en-US" dirty="0"/>
              <a:t>75 percent of all people who are ejected from a vehicle die.</a:t>
            </a:r>
          </a:p>
          <a:p>
            <a:pPr marL="231320" indent="-231320">
              <a:spcBef>
                <a:spcPct val="0"/>
              </a:spcBef>
              <a:buFontTx/>
              <a:buAutoNum type="arabicPeriod"/>
            </a:pPr>
            <a:r>
              <a:rPr lang="en-US" dirty="0"/>
              <a:t>Using a cell phone, eating, reading and any other behavior that takes your eyes off the road can distract you and lead to a crash.  </a:t>
            </a:r>
            <a:r>
              <a:rPr lang="en-US" b="1" u="sng" dirty="0"/>
              <a:t>Keep in mind that a distracted driver might also be near you, so drive cautiously.</a:t>
            </a:r>
          </a:p>
          <a:p>
            <a:pPr marL="231320" indent="-231320">
              <a:spcBef>
                <a:spcPct val="0"/>
              </a:spcBef>
              <a:buFontTx/>
              <a:buAutoNum type="arabicPeriod"/>
            </a:pPr>
            <a:r>
              <a:rPr lang="en-US" dirty="0"/>
              <a:t>Call parents or friends to take you home if you need a ride.</a:t>
            </a:r>
            <a:endParaRPr lang="en-US" b="1" dirty="0"/>
          </a:p>
          <a:p>
            <a:pPr marL="231320" indent="-231320">
              <a:spcBef>
                <a:spcPct val="0"/>
              </a:spcBef>
              <a:buFontTx/>
              <a:buAutoNum type="arabicPeriod"/>
            </a:pPr>
            <a:r>
              <a:rPr lang="en-US" dirty="0"/>
              <a:t>Sleep is not a matter of  willpower. It is a biological need. If you become drowsy, pull off the road at a safe spot and get some rest. Better yet, you should designate a driver!</a:t>
            </a:r>
          </a:p>
          <a:p>
            <a:pPr marL="231320" indent="-231320" eaLnBrk="1" hangingPunct="1">
              <a:buFontTx/>
              <a:buAutoNum type="arabicPeriod"/>
            </a:pPr>
            <a:r>
              <a:rPr lang="en-US" dirty="0"/>
              <a:t>Let a tailgater pass you. </a:t>
            </a:r>
          </a:p>
          <a:p>
            <a:pPr marL="231320" indent="-231320" eaLnBrk="1" hangingPunct="1">
              <a:buFontTx/>
              <a:buAutoNum type="arabicPeriod"/>
            </a:pPr>
            <a:r>
              <a:rPr lang="en-US" dirty="0"/>
              <a:t>There are 8 blind spots while driving: 2 in the front of the car, 2 on each side, and 2 in the rear of the vehicle. </a:t>
            </a:r>
          </a:p>
          <a:p>
            <a:pPr marL="231320" indent="-231320" eaLnBrk="1" hangingPunct="1">
              <a:buFontTx/>
              <a:buAutoNum type="arabicPeriod"/>
            </a:pPr>
            <a:r>
              <a:rPr lang="en-US" dirty="0"/>
              <a:t> A small amount of water can disable a vehicle in seconds.</a:t>
            </a:r>
          </a:p>
        </p:txBody>
      </p:sp>
      <p:sp>
        <p:nvSpPr>
          <p:cNvPr id="4" name="Slide Number Placeholder 3"/>
          <p:cNvSpPr>
            <a:spLocks noGrp="1"/>
          </p:cNvSpPr>
          <p:nvPr>
            <p:ph type="sldNum" sz="quarter" idx="5"/>
          </p:nvPr>
        </p:nvSpPr>
        <p:spPr/>
        <p:txBody>
          <a:bodyPr/>
          <a:lstStyle/>
          <a:p>
            <a:fld id="{37ED90EF-18A2-478C-B373-741864737A91}" type="slidenum">
              <a:rPr lang="en-US" smtClean="0"/>
              <a:t>24</a:t>
            </a:fld>
            <a:endParaRPr lang="en-US"/>
          </a:p>
        </p:txBody>
      </p:sp>
    </p:spTree>
    <p:extLst>
      <p:ext uri="{BB962C8B-B14F-4D97-AF65-F5344CB8AC3E}">
        <p14:creationId xmlns:p14="http://schemas.microsoft.com/office/powerpoint/2010/main" val="12970266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2"/>
                </a:solidFill>
                <a:latin typeface="Times New Roman" pitchFamily="18" charset="0"/>
              </a:rPr>
              <a:t>Since 28% of head injuries are from falls, which include bicycle and motorcycle crashes, wearing a helmet is VERY important.</a:t>
            </a:r>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25</a:t>
            </a:fld>
            <a:endParaRPr lang="en-US"/>
          </a:p>
        </p:txBody>
      </p:sp>
    </p:spTree>
    <p:extLst>
      <p:ext uri="{BB962C8B-B14F-4D97-AF65-F5344CB8AC3E}">
        <p14:creationId xmlns:p14="http://schemas.microsoft.com/office/powerpoint/2010/main" val="40957123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Resources:</a:t>
            </a:r>
          </a:p>
          <a:p>
            <a:r>
              <a:rPr lang="en-US" dirty="0"/>
              <a:t>Brain Injury Association of America  </a:t>
            </a:r>
          </a:p>
          <a:p>
            <a:r>
              <a:rPr lang="en-US" dirty="0" err="1"/>
              <a:t>www.biausa.org</a:t>
            </a:r>
            <a:r>
              <a:rPr lang="en-US" dirty="0"/>
              <a:t> </a:t>
            </a:r>
          </a:p>
          <a:p>
            <a:r>
              <a:rPr lang="en-US" dirty="0"/>
              <a:t>800-444-6443</a:t>
            </a:r>
          </a:p>
          <a:p>
            <a:endParaRPr lang="en-US" dirty="0"/>
          </a:p>
          <a:p>
            <a:r>
              <a:rPr lang="en-US" dirty="0"/>
              <a:t>Center for Disease Control and Prevention  </a:t>
            </a:r>
          </a:p>
          <a:p>
            <a:r>
              <a:rPr lang="en-US" dirty="0" err="1"/>
              <a:t>www.cdc.gov</a:t>
            </a:r>
            <a:r>
              <a:rPr lang="en-US" dirty="0"/>
              <a:t> </a:t>
            </a:r>
          </a:p>
          <a:p>
            <a:r>
              <a:rPr lang="en-US" dirty="0"/>
              <a:t>800-311-9244</a:t>
            </a:r>
          </a:p>
          <a:p>
            <a:endParaRPr lang="en-US" dirty="0"/>
          </a:p>
          <a:p>
            <a:r>
              <a:rPr lang="en-US" dirty="0"/>
              <a:t>Health Resources and Services Administration </a:t>
            </a:r>
          </a:p>
          <a:p>
            <a:r>
              <a:rPr lang="en-US" dirty="0" err="1"/>
              <a:t>www.dvbic.gov</a:t>
            </a:r>
            <a:r>
              <a:rPr lang="en-US" dirty="0"/>
              <a:t> </a:t>
            </a:r>
          </a:p>
          <a:p>
            <a:r>
              <a:rPr lang="en-US" dirty="0"/>
              <a:t>301-443-3376</a:t>
            </a:r>
          </a:p>
          <a:p>
            <a:endParaRPr lang="en-US" dirty="0"/>
          </a:p>
          <a:p>
            <a:r>
              <a:rPr lang="en-US" dirty="0"/>
              <a:t>National Association of State Head Injury Administrators </a:t>
            </a:r>
          </a:p>
          <a:p>
            <a:r>
              <a:rPr lang="en-US" dirty="0" err="1"/>
              <a:t>www.nashia.org</a:t>
            </a:r>
            <a:r>
              <a:rPr lang="en-US" dirty="0"/>
              <a:t> </a:t>
            </a:r>
          </a:p>
          <a:p>
            <a:r>
              <a:rPr lang="en-US" dirty="0"/>
              <a:t>301-656-3500</a:t>
            </a:r>
          </a:p>
          <a:p>
            <a:endParaRPr lang="en-US" dirty="0"/>
          </a:p>
          <a:p>
            <a:r>
              <a:rPr lang="en-US" dirty="0"/>
              <a:t>National Center for Medical Rehabilitation Research </a:t>
            </a:r>
          </a:p>
          <a:p>
            <a:r>
              <a:rPr lang="en-US" dirty="0" err="1"/>
              <a:t>www.nichd.nih.gov</a:t>
            </a:r>
            <a:r>
              <a:rPr lang="en-US" dirty="0"/>
              <a:t>/about/</a:t>
            </a:r>
            <a:r>
              <a:rPr lang="en-US" dirty="0" err="1"/>
              <a:t>ncmrr</a:t>
            </a:r>
            <a:r>
              <a:rPr lang="en-US" dirty="0"/>
              <a:t> </a:t>
            </a:r>
          </a:p>
          <a:p>
            <a:r>
              <a:rPr lang="en-US" dirty="0"/>
              <a:t>800-370-2943</a:t>
            </a:r>
          </a:p>
          <a:p>
            <a:endParaRPr lang="en-US" dirty="0"/>
          </a:p>
          <a:p>
            <a:r>
              <a:rPr lang="en-US" dirty="0"/>
              <a:t>National Institute on Disability and Rehabilitation Research </a:t>
            </a:r>
          </a:p>
          <a:p>
            <a:r>
              <a:rPr lang="en-US" dirty="0" err="1"/>
              <a:t>www.ed.gov</a:t>
            </a:r>
            <a:r>
              <a:rPr lang="en-US" dirty="0"/>
              <a:t>/about/offices/list/</a:t>
            </a:r>
            <a:r>
              <a:rPr lang="en-US" dirty="0" err="1"/>
              <a:t>osers</a:t>
            </a:r>
            <a:r>
              <a:rPr lang="en-US" dirty="0"/>
              <a:t>/</a:t>
            </a:r>
            <a:r>
              <a:rPr lang="en-US" dirty="0" err="1"/>
              <a:t>nidrr</a:t>
            </a:r>
            <a:r>
              <a:rPr lang="en-US" dirty="0"/>
              <a:t> </a:t>
            </a:r>
          </a:p>
          <a:p>
            <a:r>
              <a:rPr lang="en-US" dirty="0"/>
              <a:t> 202-245-7640</a:t>
            </a:r>
          </a:p>
          <a:p>
            <a:endParaRPr lang="en-US" dirty="0"/>
          </a:p>
          <a:p>
            <a:r>
              <a:rPr lang="en-US" dirty="0"/>
              <a:t>National Institute of Neurological Disorders and Stroke </a:t>
            </a:r>
          </a:p>
          <a:p>
            <a:r>
              <a:rPr lang="en-US" dirty="0" err="1"/>
              <a:t>www.ninds.nih.gov</a:t>
            </a:r>
            <a:r>
              <a:rPr lang="en-US" dirty="0"/>
              <a:t> </a:t>
            </a:r>
          </a:p>
          <a:p>
            <a:r>
              <a:rPr lang="en-US" dirty="0"/>
              <a:t>800-352-9424</a:t>
            </a:r>
          </a:p>
          <a:p>
            <a:endParaRPr lang="en-US" dirty="0"/>
          </a:p>
          <a:p>
            <a:r>
              <a:rPr lang="en-US" dirty="0"/>
              <a:t>North American Brain Injury Society </a:t>
            </a:r>
          </a:p>
          <a:p>
            <a:r>
              <a:rPr lang="en-US" dirty="0" err="1"/>
              <a:t>www.nabis.org</a:t>
            </a:r>
            <a:r>
              <a:rPr lang="en-US" dirty="0"/>
              <a:t> </a:t>
            </a:r>
          </a:p>
          <a:p>
            <a:r>
              <a:rPr lang="en-US" dirty="0"/>
              <a:t>703-960-6500</a:t>
            </a:r>
          </a:p>
          <a:p>
            <a:endParaRPr lang="en-US" dirty="0"/>
          </a:p>
          <a:p>
            <a:r>
              <a:rPr lang="en-US" dirty="0"/>
              <a:t>Social Security Administration  </a:t>
            </a:r>
          </a:p>
          <a:p>
            <a:r>
              <a:rPr lang="en-US" dirty="0" err="1"/>
              <a:t>www.ssa.gov</a:t>
            </a:r>
            <a:r>
              <a:rPr lang="en-US" dirty="0"/>
              <a:t> </a:t>
            </a:r>
          </a:p>
          <a:p>
            <a:r>
              <a:rPr lang="en-US" dirty="0"/>
              <a:t>800-772-1213</a:t>
            </a:r>
          </a:p>
        </p:txBody>
      </p:sp>
      <p:sp>
        <p:nvSpPr>
          <p:cNvPr id="4" name="Slide Number Placeholder 3"/>
          <p:cNvSpPr>
            <a:spLocks noGrp="1"/>
          </p:cNvSpPr>
          <p:nvPr>
            <p:ph type="sldNum" sz="quarter" idx="5"/>
          </p:nvPr>
        </p:nvSpPr>
        <p:spPr/>
        <p:txBody>
          <a:bodyPr/>
          <a:lstStyle/>
          <a:p>
            <a:fld id="{37ED90EF-18A2-478C-B373-741864737A91}" type="slidenum">
              <a:rPr lang="en-US" smtClean="0"/>
              <a:t>26</a:t>
            </a:fld>
            <a:endParaRPr lang="en-US"/>
          </a:p>
        </p:txBody>
      </p:sp>
    </p:spTree>
    <p:extLst>
      <p:ext uri="{BB962C8B-B14F-4D97-AF65-F5344CB8AC3E}">
        <p14:creationId xmlns:p14="http://schemas.microsoft.com/office/powerpoint/2010/main" val="33022460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27</a:t>
            </a:fld>
            <a:endParaRPr lang="en-US"/>
          </a:p>
        </p:txBody>
      </p:sp>
    </p:spTree>
    <p:extLst>
      <p:ext uri="{BB962C8B-B14F-4D97-AF65-F5344CB8AC3E}">
        <p14:creationId xmlns:p14="http://schemas.microsoft.com/office/powerpoint/2010/main" val="2328909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A traumatic brain injury (TBI) is defined as a blow or jolt to the head or a penetrating head injury that disrupts the function of the brain. Brain injury is unpredictable and its consequences affects who we are, the way we think, act, and feel.  It can change everything about us in a matter of seconds. The most important things to remember are: </a:t>
            </a:r>
          </a:p>
          <a:p>
            <a:pPr eaLnBrk="1" hangingPunct="1"/>
            <a:r>
              <a:rPr lang="en-US" dirty="0"/>
              <a:t>•No two brain injuries are exactly the same.</a:t>
            </a:r>
          </a:p>
          <a:p>
            <a:pPr eaLnBrk="1" hangingPunct="1"/>
            <a:r>
              <a:rPr lang="en-US" dirty="0"/>
              <a:t>•The effects of a brain injury are complex and vary greatly from person to person.</a:t>
            </a:r>
          </a:p>
          <a:p>
            <a:pPr eaLnBrk="1" hangingPunct="1"/>
            <a:r>
              <a:rPr lang="en-US" dirty="0"/>
              <a:t>•The effects of a brain injury depend on such factors as cause, location, and severity.</a:t>
            </a:r>
          </a:p>
          <a:p>
            <a:pPr eaLnBrk="1" hangingPunct="1"/>
            <a:endParaRPr lang="en-US" dirty="0"/>
          </a:p>
          <a:p>
            <a:pPr eaLnBrk="1" hangingPunct="1"/>
            <a:r>
              <a:rPr lang="en-US" dirty="0"/>
              <a:t>When a brain injury occurs, the functions of the neurons, nerve tracts, or sections of the brain can be affected. If the neurons and nerve tracts are affected, they can have difficulty carrying the messages that tell the brain what to do. Brain injury can also change the complex internal functions of the body, such as regulating body temperature; blood pressure; bowel and bladder control. These changes can be temporary or permanent. They may cause impairment or a complete inability to perform a function. </a:t>
            </a:r>
          </a:p>
        </p:txBody>
      </p:sp>
      <p:sp>
        <p:nvSpPr>
          <p:cNvPr id="4" name="Slide Number Placeholder 3"/>
          <p:cNvSpPr>
            <a:spLocks noGrp="1"/>
          </p:cNvSpPr>
          <p:nvPr>
            <p:ph type="sldNum" sz="quarter" idx="5"/>
          </p:nvPr>
        </p:nvSpPr>
        <p:spPr/>
        <p:txBody>
          <a:bodyPr/>
          <a:lstStyle/>
          <a:p>
            <a:fld id="{37ED90EF-18A2-478C-B373-741864737A91}" type="slidenum">
              <a:rPr lang="en-US" smtClean="0"/>
              <a:t>3</a:t>
            </a:fld>
            <a:endParaRPr lang="en-US"/>
          </a:p>
        </p:txBody>
      </p:sp>
    </p:spTree>
    <p:extLst>
      <p:ext uri="{BB962C8B-B14F-4D97-AF65-F5344CB8AC3E}">
        <p14:creationId xmlns:p14="http://schemas.microsoft.com/office/powerpoint/2010/main" val="3462958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FontTx/>
              <a:buChar char="•"/>
            </a:pPr>
            <a:r>
              <a:rPr lang="en-US" dirty="0"/>
              <a:t>Among all age groups, falls are the leading cause and make up 28%</a:t>
            </a:r>
          </a:p>
          <a:p>
            <a:pPr eaLnBrk="1" hangingPunct="1">
              <a:buFontTx/>
              <a:buChar char="•"/>
            </a:pPr>
            <a:r>
              <a:rPr lang="en-US" dirty="0"/>
              <a:t>Motor vehicle crashed</a:t>
            </a:r>
            <a:r>
              <a:rPr lang="en-US" baseline="0" dirty="0"/>
              <a:t> are the second leading cause of traumatic brain injuries which make up 20%</a:t>
            </a:r>
            <a:endParaRPr lang="en-US" dirty="0"/>
          </a:p>
          <a:p>
            <a:pPr eaLnBrk="1" hangingPunct="1">
              <a:buFontTx/>
              <a:buChar char="•"/>
            </a:pPr>
            <a:r>
              <a:rPr lang="en-US" dirty="0"/>
              <a:t>Struck by/against events, which include colliding with a moving or stationary objects make up 19%</a:t>
            </a:r>
          </a:p>
          <a:p>
            <a:pPr eaLnBrk="1" hangingPunct="1">
              <a:buFontTx/>
              <a:buChar char="•"/>
            </a:pPr>
            <a:r>
              <a:rPr lang="en-US" dirty="0"/>
              <a:t>Assault's, firearm related make up 11%</a:t>
            </a:r>
          </a:p>
          <a:p>
            <a:pPr eaLnBrk="1" hangingPunct="1">
              <a:buFontTx/>
              <a:buChar char="•"/>
            </a:pPr>
            <a:r>
              <a:rPr lang="en-US" dirty="0"/>
              <a:t>Other total 21%</a:t>
            </a:r>
            <a:r>
              <a:rPr lang="en-US" baseline="0" dirty="0"/>
              <a:t> </a:t>
            </a:r>
            <a:r>
              <a:rPr lang="en-US" dirty="0"/>
              <a:t>- (Pedal cycle make up 3% ,</a:t>
            </a:r>
            <a:r>
              <a:rPr lang="en-US" baseline="0" dirty="0"/>
              <a:t> </a:t>
            </a:r>
            <a:r>
              <a:rPr lang="en-US" dirty="0"/>
              <a:t>transport 2%, Unknown 16% )</a:t>
            </a:r>
          </a:p>
          <a:p>
            <a:pPr eaLnBrk="1" hangingPunct="1">
              <a:buFontTx/>
              <a:buChar char="•"/>
            </a:pPr>
            <a:r>
              <a:rPr lang="en-US" dirty="0"/>
              <a:t>Suicide make up 1% </a:t>
            </a:r>
          </a:p>
          <a:p>
            <a:pPr marL="0" indent="0" eaLnBrk="1" hangingPunct="1">
              <a:buFont typeface="Arial" panose="020B0604020202020204" pitchFamily="34" charset="0"/>
              <a:buNone/>
            </a:pPr>
            <a:r>
              <a:rPr lang="en-US" i="1" baseline="0" dirty="0"/>
              <a:t>Source </a:t>
            </a:r>
            <a:r>
              <a:rPr lang="en-US" i="1" baseline="0" dirty="0" err="1"/>
              <a:t>CDC.com</a:t>
            </a:r>
            <a:r>
              <a:rPr lang="en-US" i="1" baseline="0" dirty="0"/>
              <a:t> </a:t>
            </a:r>
          </a:p>
          <a:p>
            <a:pPr marL="171450" indent="-171450" eaLnBrk="1" hangingPunct="1">
              <a:buFont typeface="Arial" panose="020B0604020202020204" pitchFamily="34" charset="0"/>
              <a:buChar char="•"/>
            </a:pPr>
            <a:endParaRPr lang="en-US" baseline="0" dirty="0"/>
          </a:p>
        </p:txBody>
      </p:sp>
      <p:sp>
        <p:nvSpPr>
          <p:cNvPr id="4" name="Slide Number Placeholder 3"/>
          <p:cNvSpPr>
            <a:spLocks noGrp="1"/>
          </p:cNvSpPr>
          <p:nvPr>
            <p:ph type="sldNum" sz="quarter" idx="5"/>
          </p:nvPr>
        </p:nvSpPr>
        <p:spPr/>
        <p:txBody>
          <a:bodyPr/>
          <a:lstStyle/>
          <a:p>
            <a:fld id="{37ED90EF-18A2-478C-B373-741864737A91}" type="slidenum">
              <a:rPr lang="en-US" smtClean="0"/>
              <a:t>4</a:t>
            </a:fld>
            <a:endParaRPr lang="en-US"/>
          </a:p>
        </p:txBody>
      </p:sp>
    </p:spTree>
    <p:extLst>
      <p:ext uri="{BB962C8B-B14F-4D97-AF65-F5344CB8AC3E}">
        <p14:creationId xmlns:p14="http://schemas.microsoft.com/office/powerpoint/2010/main" val="29429629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TBI is a serious public health problem in the United States.  Each year, traumatic brain injuries contribute to a substantial number of deaths and cases of permanent disability. Recent data shows that, on average, approximately 1.4 million people sustain a traumatic brain injury annually. (CDC)</a:t>
            </a:r>
          </a:p>
        </p:txBody>
      </p:sp>
      <p:sp>
        <p:nvSpPr>
          <p:cNvPr id="4" name="Slide Number Placeholder 3"/>
          <p:cNvSpPr>
            <a:spLocks noGrp="1"/>
          </p:cNvSpPr>
          <p:nvPr>
            <p:ph type="sldNum" sz="quarter" idx="5"/>
          </p:nvPr>
        </p:nvSpPr>
        <p:spPr/>
        <p:txBody>
          <a:bodyPr/>
          <a:lstStyle/>
          <a:p>
            <a:fld id="{37ED90EF-18A2-478C-B373-741864737A91}" type="slidenum">
              <a:rPr lang="en-US" smtClean="0"/>
              <a:t>5</a:t>
            </a:fld>
            <a:endParaRPr lang="en-US"/>
          </a:p>
        </p:txBody>
      </p:sp>
    </p:spTree>
    <p:extLst>
      <p:ext uri="{BB962C8B-B14F-4D97-AF65-F5344CB8AC3E}">
        <p14:creationId xmlns:p14="http://schemas.microsoft.com/office/powerpoint/2010/main" val="3809763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sz="1200" dirty="0">
                <a:solidFill>
                  <a:schemeClr val="tx2"/>
                </a:solidFill>
                <a:latin typeface="Book Antiqua" pitchFamily="18" charset="0"/>
              </a:rPr>
              <a:t>Each year, more than 5,000 teens (ages 16-19) are killed in passenger vehicle crashes</a:t>
            </a:r>
          </a:p>
          <a:p>
            <a:pPr eaLnBrk="1" hangingPunct="1"/>
            <a:r>
              <a:rPr lang="en-US" sz="1200" dirty="0"/>
              <a:t>Young people age 15-20 make up 6.7 percent of the total driving population in this country but are involved in 14 percent of all fatal crashes. In the last decade, over 68,000 teens have died in car crashes.</a:t>
            </a:r>
          </a:p>
          <a:p>
            <a:pPr eaLnBrk="1" hangingPunct="1"/>
            <a:endParaRPr lang="en-US" sz="1200" dirty="0">
              <a:solidFill>
                <a:schemeClr val="tx2"/>
              </a:solidFill>
              <a:latin typeface="Book Antiqua" pitchFamily="18" charset="0"/>
            </a:endParaRPr>
          </a:p>
          <a:p>
            <a:pPr eaLnBrk="1" hangingPunct="1"/>
            <a:r>
              <a:rPr lang="en-US" sz="1200" dirty="0">
                <a:solidFill>
                  <a:schemeClr val="tx2"/>
                </a:solidFill>
                <a:latin typeface="Book Antiqua" pitchFamily="18" charset="0"/>
              </a:rPr>
              <a:t>Additional Notes:</a:t>
            </a:r>
          </a:p>
          <a:p>
            <a:pPr eaLnBrk="1" hangingPunct="1"/>
            <a:r>
              <a:rPr lang="en-US" sz="1200" b="1" dirty="0">
                <a:solidFill>
                  <a:schemeClr val="tx2"/>
                </a:solidFill>
                <a:latin typeface="Book Antiqua" pitchFamily="18" charset="0"/>
              </a:rPr>
              <a:t>Teen Drivers </a:t>
            </a:r>
          </a:p>
          <a:p>
            <a:pPr eaLnBrk="1" hangingPunct="1"/>
            <a:r>
              <a:rPr lang="en-US" sz="1200" dirty="0">
                <a:solidFill>
                  <a:schemeClr val="tx2"/>
                </a:solidFill>
                <a:latin typeface="Book Antiqua" pitchFamily="18" charset="0"/>
              </a:rPr>
              <a:t>Motor vehicle crashes are the leading cause of death for teens in the U.S.  The risk of motor vehicle crashes is higher among 16 to 19 year olds than among any other age group. In fact, per mile driven, teen drivers ages 16 to 19 are four times more likely  to crash. </a:t>
            </a:r>
          </a:p>
          <a:p>
            <a:pPr eaLnBrk="1" hangingPunct="1"/>
            <a:r>
              <a:rPr lang="en-US" sz="1200" dirty="0">
                <a:solidFill>
                  <a:schemeClr val="tx2"/>
                </a:solidFill>
                <a:latin typeface="Book Antiqua" pitchFamily="18" charset="0"/>
              </a:rPr>
              <a:t>Among teen drivers, those at especially high risk for motor vehicle crashes are: </a:t>
            </a:r>
          </a:p>
          <a:p>
            <a:pPr eaLnBrk="1" hangingPunct="1"/>
            <a:r>
              <a:rPr lang="en-US" sz="1200" dirty="0">
                <a:solidFill>
                  <a:schemeClr val="tx2"/>
                </a:solidFill>
                <a:latin typeface="Book Antiqua" pitchFamily="18" charset="0"/>
              </a:rPr>
              <a:t>•Males,</a:t>
            </a:r>
          </a:p>
          <a:p>
            <a:pPr eaLnBrk="1" hangingPunct="1"/>
            <a:r>
              <a:rPr lang="en-US" sz="1200" dirty="0">
                <a:solidFill>
                  <a:schemeClr val="tx2"/>
                </a:solidFill>
                <a:latin typeface="Book Antiqua" pitchFamily="18" charset="0"/>
              </a:rPr>
              <a:t>•Teens driving with teen passengers, and</a:t>
            </a:r>
          </a:p>
          <a:p>
            <a:pPr eaLnBrk="1" hangingPunct="1"/>
            <a:r>
              <a:rPr lang="en-US" sz="1200" dirty="0">
                <a:solidFill>
                  <a:schemeClr val="tx2"/>
                </a:solidFill>
                <a:latin typeface="Book Antiqua" pitchFamily="18" charset="0"/>
              </a:rPr>
              <a:t>•Newly licensed teens.</a:t>
            </a:r>
          </a:p>
        </p:txBody>
      </p:sp>
      <p:sp>
        <p:nvSpPr>
          <p:cNvPr id="4" name="Slide Number Placeholder 3"/>
          <p:cNvSpPr>
            <a:spLocks noGrp="1"/>
          </p:cNvSpPr>
          <p:nvPr>
            <p:ph type="sldNum" sz="quarter" idx="5"/>
          </p:nvPr>
        </p:nvSpPr>
        <p:spPr/>
        <p:txBody>
          <a:bodyPr/>
          <a:lstStyle/>
          <a:p>
            <a:fld id="{37ED90EF-18A2-478C-B373-741864737A91}" type="slidenum">
              <a:rPr lang="en-US" smtClean="0"/>
              <a:t>6</a:t>
            </a:fld>
            <a:endParaRPr lang="en-US"/>
          </a:p>
        </p:txBody>
      </p:sp>
    </p:spTree>
    <p:extLst>
      <p:ext uri="{BB962C8B-B14F-4D97-AF65-F5344CB8AC3E}">
        <p14:creationId xmlns:p14="http://schemas.microsoft.com/office/powerpoint/2010/main" val="756574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sz="1200" dirty="0">
                <a:solidFill>
                  <a:srgbClr val="FFFF00"/>
                </a:solidFill>
                <a:latin typeface="Book Antiqua" pitchFamily="18" charset="0"/>
              </a:rPr>
              <a:t>The two age groups at highest risk for TBI, are 15 to 19 year olds</a:t>
            </a:r>
            <a:r>
              <a:rPr lang="en-US" dirty="0">
                <a:solidFill>
                  <a:srgbClr val="FFFF00"/>
                </a:solidFill>
                <a:latin typeface="Book Antiqua" pitchFamily="18" charset="0"/>
              </a:rPr>
              <a:t>. </a:t>
            </a:r>
            <a:r>
              <a:rPr lang="en-US" sz="1200" dirty="0"/>
              <a:t>Two out of three teenagers killed in motor vehicle crashes are males. Boys are more likely to be in a crash and sustain a TBI because of:</a:t>
            </a:r>
          </a:p>
          <a:p>
            <a:pPr>
              <a:buFontTx/>
              <a:buChar char="•"/>
            </a:pPr>
            <a:r>
              <a:rPr lang="en-US" dirty="0"/>
              <a:t>The competitive nature of males </a:t>
            </a:r>
          </a:p>
          <a:p>
            <a:pPr>
              <a:buFontTx/>
              <a:buChar char="•"/>
            </a:pPr>
            <a:r>
              <a:rPr lang="en-US" dirty="0"/>
              <a:t>Their willingness to take chances and engage in high-risk activities </a:t>
            </a:r>
          </a:p>
        </p:txBody>
      </p:sp>
      <p:sp>
        <p:nvSpPr>
          <p:cNvPr id="4" name="Slide Number Placeholder 3"/>
          <p:cNvSpPr>
            <a:spLocks noGrp="1"/>
          </p:cNvSpPr>
          <p:nvPr>
            <p:ph type="sldNum" sz="quarter" idx="5"/>
          </p:nvPr>
        </p:nvSpPr>
        <p:spPr/>
        <p:txBody>
          <a:bodyPr/>
          <a:lstStyle/>
          <a:p>
            <a:fld id="{37ED90EF-18A2-478C-B373-741864737A91}" type="slidenum">
              <a:rPr lang="en-US" smtClean="0"/>
              <a:t>7</a:t>
            </a:fld>
            <a:endParaRPr lang="en-US"/>
          </a:p>
        </p:txBody>
      </p:sp>
    </p:spTree>
    <p:extLst>
      <p:ext uri="{BB962C8B-B14F-4D97-AF65-F5344CB8AC3E}">
        <p14:creationId xmlns:p14="http://schemas.microsoft.com/office/powerpoint/2010/main" val="16341333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Have you noticed this behavior in the teenagers you know? What are some of the behaviors you have seen that can identify with this fact? </a:t>
            </a:r>
          </a:p>
        </p:txBody>
      </p:sp>
      <p:sp>
        <p:nvSpPr>
          <p:cNvPr id="4" name="Slide Number Placeholder 3"/>
          <p:cNvSpPr>
            <a:spLocks noGrp="1"/>
          </p:cNvSpPr>
          <p:nvPr>
            <p:ph type="sldNum" sz="quarter" idx="5"/>
          </p:nvPr>
        </p:nvSpPr>
        <p:spPr/>
        <p:txBody>
          <a:bodyPr/>
          <a:lstStyle/>
          <a:p>
            <a:fld id="{37ED90EF-18A2-478C-B373-741864737A91}" type="slidenum">
              <a:rPr lang="en-US" smtClean="0"/>
              <a:t>8</a:t>
            </a:fld>
            <a:endParaRPr lang="en-US"/>
          </a:p>
        </p:txBody>
      </p:sp>
    </p:spTree>
    <p:extLst>
      <p:ext uri="{BB962C8B-B14F-4D97-AF65-F5344CB8AC3E}">
        <p14:creationId xmlns:p14="http://schemas.microsoft.com/office/powerpoint/2010/main" val="33097051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Ask the group to notice the location of the frontal lobe. What does this tell you? This is the area most likely to get hit first in even the most minor car crash.</a:t>
            </a:r>
          </a:p>
          <a:p>
            <a:pPr eaLnBrk="1" hangingPunct="1"/>
            <a:endParaRPr lang="en-US" dirty="0"/>
          </a:p>
        </p:txBody>
      </p:sp>
      <p:sp>
        <p:nvSpPr>
          <p:cNvPr id="4" name="Slide Number Placeholder 3"/>
          <p:cNvSpPr>
            <a:spLocks noGrp="1"/>
          </p:cNvSpPr>
          <p:nvPr>
            <p:ph type="sldNum" sz="quarter" idx="5"/>
          </p:nvPr>
        </p:nvSpPr>
        <p:spPr/>
        <p:txBody>
          <a:bodyPr/>
          <a:lstStyle/>
          <a:p>
            <a:fld id="{37ED90EF-18A2-478C-B373-741864737A91}" type="slidenum">
              <a:rPr lang="en-US" smtClean="0"/>
              <a:t>9</a:t>
            </a:fld>
            <a:endParaRPr lang="en-US"/>
          </a:p>
        </p:txBody>
      </p:sp>
    </p:spTree>
    <p:extLst>
      <p:ext uri="{BB962C8B-B14F-4D97-AF65-F5344CB8AC3E}">
        <p14:creationId xmlns:p14="http://schemas.microsoft.com/office/powerpoint/2010/main" val="12857284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41DECA-14A2-44B4-B3EE-70E0BC2153C9}"/>
              </a:ext>
            </a:extLst>
          </p:cNvPr>
          <p:cNvSpPr>
            <a:spLocks noGrp="1"/>
          </p:cNvSpPr>
          <p:nvPr>
            <p:ph type="sldNum" sz="quarter" idx="12"/>
          </p:nvPr>
        </p:nvSpPr>
        <p:spPr>
          <a:xfrm>
            <a:off x="11201400" y="6535882"/>
            <a:ext cx="826701" cy="322118"/>
          </a:xfrm>
          <a:prstGeom prst="rect">
            <a:avLst/>
          </a:prstGeom>
        </p:spPr>
        <p:txBody>
          <a:bodyPr/>
          <a:lstStyle>
            <a:lvl1pPr algn="r">
              <a:defRPr sz="1100">
                <a:solidFill>
                  <a:schemeClr val="bg1"/>
                </a:solidFill>
                <a:latin typeface="Helvetica" pitchFamily="2" charset="0"/>
              </a:defRPr>
            </a:lvl1pPr>
          </a:lstStyle>
          <a:p>
            <a:fld id="{8546711A-3ACE-4502-A944-5F848500C5E6}" type="slidenum">
              <a:rPr lang="en-US" smtClean="0"/>
              <a:pPr/>
              <a:t>‹#›</a:t>
            </a:fld>
            <a:endParaRPr lang="en-US" dirty="0"/>
          </a:p>
        </p:txBody>
      </p:sp>
    </p:spTree>
    <p:extLst>
      <p:ext uri="{BB962C8B-B14F-4D97-AF65-F5344CB8AC3E}">
        <p14:creationId xmlns:p14="http://schemas.microsoft.com/office/powerpoint/2010/main" val="1481161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41DECA-14A2-44B4-B3EE-70E0BC2153C9}"/>
              </a:ext>
            </a:extLst>
          </p:cNvPr>
          <p:cNvSpPr>
            <a:spLocks noGrp="1"/>
          </p:cNvSpPr>
          <p:nvPr>
            <p:ph type="sldNum" sz="quarter" idx="12"/>
          </p:nvPr>
        </p:nvSpPr>
        <p:spPr>
          <a:xfrm>
            <a:off x="11201400" y="6535882"/>
            <a:ext cx="826701" cy="322118"/>
          </a:xfrm>
          <a:prstGeom prst="rect">
            <a:avLst/>
          </a:prstGeom>
        </p:spPr>
        <p:txBody>
          <a:bodyPr/>
          <a:lstStyle>
            <a:lvl1pPr algn="r">
              <a:defRPr sz="1100">
                <a:solidFill>
                  <a:schemeClr val="bg1"/>
                </a:solidFill>
                <a:latin typeface="Helvetica" pitchFamily="2" charset="0"/>
              </a:defRPr>
            </a:lvl1pPr>
          </a:lstStyle>
          <a:p>
            <a:fld id="{8546711A-3ACE-4502-A944-5F848500C5E6}" type="slidenum">
              <a:rPr lang="en-US" smtClean="0"/>
              <a:pPr/>
              <a:t>‹#›</a:t>
            </a:fld>
            <a:endParaRPr lang="en-US" dirty="0"/>
          </a:p>
        </p:txBody>
      </p:sp>
    </p:spTree>
    <p:extLst>
      <p:ext uri="{BB962C8B-B14F-4D97-AF65-F5344CB8AC3E}">
        <p14:creationId xmlns:p14="http://schemas.microsoft.com/office/powerpoint/2010/main" val="10290586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B020492-E6E8-445E-A71E-090E4842B6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6104498"/>
      </p:ext>
    </p:extLst>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2F2441-8110-BE46-BB3D-FDAB97F75A70}"/>
              </a:ext>
            </a:extLst>
          </p:cNvPr>
          <p:cNvSpPr/>
          <p:nvPr userDrawn="1"/>
        </p:nvSpPr>
        <p:spPr>
          <a:xfrm>
            <a:off x="0" y="0"/>
            <a:ext cx="12192000" cy="6858000"/>
          </a:xfrm>
          <a:prstGeom prst="rect">
            <a:avLst/>
          </a:prstGeom>
          <a:gradFill>
            <a:gsLst>
              <a:gs pos="0">
                <a:srgbClr val="005DB9"/>
              </a:gs>
              <a:gs pos="100000">
                <a:schemeClr val="accent1">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2656440"/>
      </p:ext>
    </p:extLst>
  </p:cSld>
  <p:clrMap bg1="lt1" tx1="dk1" bg2="lt2" tx2="dk2" accent1="accent1" accent2="accent2" accent3="accent3" accent4="accent4" accent5="accent5" accent6="accent6" hlink="hlink" folHlink="folHlink"/>
  <p:sldLayoutIdLst>
    <p:sldLayoutId id="214748365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9.png"/><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6.png"/><Relationship Id="rId5" Type="http://schemas.openxmlformats.org/officeDocument/2006/relationships/image" Target="../media/image18.jp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9.png"/><Relationship Id="rId2" Type="http://schemas.openxmlformats.org/officeDocument/2006/relationships/video" Target="../media/media2.mov"/><Relationship Id="rId1" Type="http://schemas.microsoft.com/office/2007/relationships/media" Target="../media/media2.mov"/><Relationship Id="rId6" Type="http://schemas.openxmlformats.org/officeDocument/2006/relationships/image" Target="../media/image6.png"/><Relationship Id="rId5" Type="http://schemas.openxmlformats.org/officeDocument/2006/relationships/image" Target="../media/image21.jp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9.png"/><Relationship Id="rId2" Type="http://schemas.openxmlformats.org/officeDocument/2006/relationships/video" Target="../media/media3.mov"/><Relationship Id="rId1" Type="http://schemas.microsoft.com/office/2007/relationships/media" Target="../media/media3.mov"/><Relationship Id="rId6" Type="http://schemas.openxmlformats.org/officeDocument/2006/relationships/image" Target="../media/image6.png"/><Relationship Id="rId5" Type="http://schemas.openxmlformats.org/officeDocument/2006/relationships/image" Target="../media/image18.jp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9.png"/><Relationship Id="rId2" Type="http://schemas.openxmlformats.org/officeDocument/2006/relationships/video" Target="../media/media4.mov"/><Relationship Id="rId1" Type="http://schemas.microsoft.com/office/2007/relationships/media" Target="../media/media4.mov"/><Relationship Id="rId6" Type="http://schemas.openxmlformats.org/officeDocument/2006/relationships/image" Target="../media/image6.png"/><Relationship Id="rId5" Type="http://schemas.openxmlformats.org/officeDocument/2006/relationships/image" Target="../media/image21.jp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30.jpg"/><Relationship Id="rId7" Type="http://schemas.openxmlformats.org/officeDocument/2006/relationships/image" Target="../media/image34.jpe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F2F0F5-8D5E-3244-94E4-3DA849E168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0" y="3048"/>
            <a:ext cx="12181160" cy="6851902"/>
          </a:xfrm>
          <a:prstGeom prst="rect">
            <a:avLst/>
          </a:prstGeom>
        </p:spPr>
      </p:pic>
      <p:sp>
        <p:nvSpPr>
          <p:cNvPr id="16" name="Rectangle 15">
            <a:extLst>
              <a:ext uri="{FF2B5EF4-FFF2-40B4-BE49-F238E27FC236}">
                <a16:creationId xmlns:a16="http://schemas.microsoft.com/office/drawing/2014/main" id="{A3B05B06-B327-42D2-8EC4-385123E5081E}"/>
              </a:ext>
            </a:extLst>
          </p:cNvPr>
          <p:cNvSpPr/>
          <p:nvPr/>
        </p:nvSpPr>
        <p:spPr>
          <a:xfrm rot="10800000">
            <a:off x="0" y="5568286"/>
            <a:ext cx="12192000" cy="1306940"/>
          </a:xfrm>
          <a:prstGeom prst="rect">
            <a:avLst/>
          </a:prstGeom>
          <a:gradFill>
            <a:gsLst>
              <a:gs pos="0">
                <a:srgbClr val="005CB9"/>
              </a:gs>
              <a:gs pos="100000">
                <a:schemeClr val="accent1">
                  <a:lumMod val="30000"/>
                  <a:lumOff val="70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95281E1-00D1-42F1-9796-B7CC86A8EEFA}"/>
              </a:ext>
            </a:extLst>
          </p:cNvPr>
          <p:cNvSpPr/>
          <p:nvPr/>
        </p:nvSpPr>
        <p:spPr>
          <a:xfrm>
            <a:off x="0" y="-2"/>
            <a:ext cx="12192000" cy="2450125"/>
          </a:xfrm>
          <a:prstGeom prst="rect">
            <a:avLst/>
          </a:prstGeom>
          <a:gradFill>
            <a:gsLst>
              <a:gs pos="0">
                <a:srgbClr val="005CB9"/>
              </a:gs>
              <a:gs pos="100000">
                <a:schemeClr val="accent1">
                  <a:lumMod val="30000"/>
                  <a:lumOff val="70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58B3623-2CA5-4689-8679-A52D36E81066}"/>
              </a:ext>
            </a:extLst>
          </p:cNvPr>
          <p:cNvSpPr/>
          <p:nvPr/>
        </p:nvSpPr>
        <p:spPr>
          <a:xfrm>
            <a:off x="0" y="1136551"/>
            <a:ext cx="6915150" cy="1098141"/>
          </a:xfrm>
          <a:prstGeom prst="rect">
            <a:avLst/>
          </a:prstGeom>
          <a:solidFill>
            <a:srgbClr val="005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1">
            <a:extLst>
              <a:ext uri="{FF2B5EF4-FFF2-40B4-BE49-F238E27FC236}">
                <a16:creationId xmlns:a16="http://schemas.microsoft.com/office/drawing/2014/main" id="{E58C7405-0414-4E07-853C-3C1794A5E3D9}"/>
              </a:ext>
            </a:extLst>
          </p:cNvPr>
          <p:cNvSpPr txBox="1">
            <a:spLocks/>
          </p:cNvSpPr>
          <p:nvPr/>
        </p:nvSpPr>
        <p:spPr>
          <a:xfrm>
            <a:off x="-267677" y="1119726"/>
            <a:ext cx="8128000" cy="116664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7200" b="1"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No Way Back</a:t>
            </a:r>
          </a:p>
        </p:txBody>
      </p:sp>
      <p:sp>
        <p:nvSpPr>
          <p:cNvPr id="19" name="Subtitle 2">
            <a:extLst>
              <a:ext uri="{FF2B5EF4-FFF2-40B4-BE49-F238E27FC236}">
                <a16:creationId xmlns:a16="http://schemas.microsoft.com/office/drawing/2014/main" id="{9097F63F-7A49-4DAB-B241-300BDA64F8D3}"/>
              </a:ext>
            </a:extLst>
          </p:cNvPr>
          <p:cNvSpPr txBox="1">
            <a:spLocks/>
          </p:cNvSpPr>
          <p:nvPr/>
        </p:nvSpPr>
        <p:spPr>
          <a:xfrm>
            <a:off x="513373" y="2270856"/>
            <a:ext cx="6565900" cy="51801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 Driving Skills Program </a:t>
            </a:r>
          </a:p>
        </p:txBody>
      </p:sp>
      <p:grpSp>
        <p:nvGrpSpPr>
          <p:cNvPr id="4" name="Group 3">
            <a:extLst>
              <a:ext uri="{FF2B5EF4-FFF2-40B4-BE49-F238E27FC236}">
                <a16:creationId xmlns:a16="http://schemas.microsoft.com/office/drawing/2014/main" id="{CA42EE9F-8FFA-421B-BF56-04ADC1859957}"/>
              </a:ext>
            </a:extLst>
          </p:cNvPr>
          <p:cNvGrpSpPr/>
          <p:nvPr/>
        </p:nvGrpSpPr>
        <p:grpSpPr>
          <a:xfrm>
            <a:off x="876927" y="291862"/>
            <a:ext cx="5942347" cy="658326"/>
            <a:chOff x="712804" y="1816448"/>
            <a:chExt cx="5942347" cy="658326"/>
          </a:xfrm>
          <a:effectLst>
            <a:outerShdw blurRad="50800" dist="38100" dir="2700000" algn="tl" rotWithShape="0">
              <a:prstClr val="black">
                <a:alpha val="40000"/>
              </a:prstClr>
            </a:outerShdw>
          </a:effectLst>
        </p:grpSpPr>
        <p:pic>
          <p:nvPicPr>
            <p:cNvPr id="20" name="Picture 19">
              <a:extLst>
                <a:ext uri="{FF2B5EF4-FFF2-40B4-BE49-F238E27FC236}">
                  <a16:creationId xmlns:a16="http://schemas.microsoft.com/office/drawing/2014/main" id="{F96A4029-4675-4751-8A3D-290A747F4F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49585" y="2201176"/>
              <a:ext cx="4605566" cy="273598"/>
            </a:xfrm>
            <a:prstGeom prst="rect">
              <a:avLst/>
            </a:prstGeom>
          </p:spPr>
        </p:pic>
        <p:pic>
          <p:nvPicPr>
            <p:cNvPr id="21" name="Picture 20">
              <a:extLst>
                <a:ext uri="{FF2B5EF4-FFF2-40B4-BE49-F238E27FC236}">
                  <a16:creationId xmlns:a16="http://schemas.microsoft.com/office/drawing/2014/main" id="{19A9E866-B59B-4529-9CC3-2254723C792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172" t="1006" r="3711" b="1356"/>
            <a:stretch/>
          </p:blipFill>
          <p:spPr>
            <a:xfrm>
              <a:off x="712804" y="1816448"/>
              <a:ext cx="1104523" cy="658325"/>
            </a:xfrm>
            <a:prstGeom prst="rect">
              <a:avLst/>
            </a:prstGeom>
          </p:spPr>
        </p:pic>
      </p:grpSp>
      <p:sp>
        <p:nvSpPr>
          <p:cNvPr id="22" name="Rectangle 21">
            <a:extLst>
              <a:ext uri="{FF2B5EF4-FFF2-40B4-BE49-F238E27FC236}">
                <a16:creationId xmlns:a16="http://schemas.microsoft.com/office/drawing/2014/main" id="{68B8A323-C55D-4A94-B6D0-D1F2211D3AAE}"/>
              </a:ext>
            </a:extLst>
          </p:cNvPr>
          <p:cNvSpPr/>
          <p:nvPr/>
        </p:nvSpPr>
        <p:spPr>
          <a:xfrm>
            <a:off x="6915151" y="1136552"/>
            <a:ext cx="1115158" cy="1098140"/>
          </a:xfrm>
          <a:prstGeom prst="rect">
            <a:avLst/>
          </a:prstGeom>
          <a:gradFill>
            <a:gsLst>
              <a:gs pos="0">
                <a:srgbClr val="005CB9">
                  <a:alpha val="0"/>
                </a:srgbClr>
              </a:gs>
              <a:gs pos="100000">
                <a:srgbClr val="005CB9"/>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Box 13">
            <a:extLst>
              <a:ext uri="{FF2B5EF4-FFF2-40B4-BE49-F238E27FC236}">
                <a16:creationId xmlns:a16="http://schemas.microsoft.com/office/drawing/2014/main" id="{58AF2C97-684E-45CA-B7A6-BE204B5705E9}"/>
              </a:ext>
            </a:extLst>
          </p:cNvPr>
          <p:cNvSpPr txBox="1">
            <a:spLocks noChangeArrowheads="1"/>
          </p:cNvSpPr>
          <p:nvPr/>
        </p:nvSpPr>
        <p:spPr bwMode="auto">
          <a:xfrm>
            <a:off x="0" y="6062642"/>
            <a:ext cx="12192000" cy="685800"/>
          </a:xfrm>
          <a:prstGeom prst="rect">
            <a:avLst/>
          </a:prstGeom>
          <a:noFill/>
          <a:ln w="9525" algn="in">
            <a:noFill/>
            <a:miter lim="800000"/>
            <a:headEnd/>
            <a:tailEnd/>
          </a:ln>
        </p:spPr>
        <p:txBody>
          <a:bodyPr lIns="36576" tIns="36576" rIns="36576" bIns="36576"/>
          <a:lstStyle/>
          <a:p>
            <a:pPr algn="ctr" eaLnBrk="1" hangingPunct="1"/>
            <a:r>
              <a:rPr lang="en-US" sz="2800" b="1" dirty="0">
                <a:solidFill>
                  <a:schemeClr val="bg1"/>
                </a:solidFill>
                <a:latin typeface="Arial" panose="020B0604020202020204" pitchFamily="34" charset="0"/>
                <a:cs typeface="Arial" panose="020B0604020202020204" pitchFamily="34" charset="0"/>
              </a:rPr>
              <a:t>How </a:t>
            </a:r>
            <a:r>
              <a:rPr lang="en-US" sz="2800" b="1" dirty="0">
                <a:latin typeface="Arial" panose="020B0604020202020204" pitchFamily="34" charset="0"/>
                <a:cs typeface="Arial" panose="020B0604020202020204" pitchFamily="34" charset="0"/>
              </a:rPr>
              <a:t>one mistake </a:t>
            </a:r>
            <a:r>
              <a:rPr lang="en-US" sz="2800" b="1" dirty="0">
                <a:solidFill>
                  <a:schemeClr val="bg1"/>
                </a:solidFill>
                <a:latin typeface="Arial" panose="020B0604020202020204" pitchFamily="34" charset="0"/>
                <a:cs typeface="Arial" panose="020B0604020202020204" pitchFamily="34" charset="0"/>
              </a:rPr>
              <a:t>behind the wheel can </a:t>
            </a:r>
            <a:r>
              <a:rPr lang="en-US" sz="2800" b="1" dirty="0">
                <a:latin typeface="Arial" panose="020B0604020202020204" pitchFamily="34" charset="0"/>
                <a:cs typeface="Arial" panose="020B0604020202020204" pitchFamily="34" charset="0"/>
              </a:rPr>
              <a:t>change</a:t>
            </a:r>
            <a:r>
              <a:rPr lang="en-US" sz="2800" b="1" dirty="0">
                <a:solidFill>
                  <a:schemeClr val="bg1"/>
                </a:solidFill>
                <a:latin typeface="Arial" panose="020B0604020202020204" pitchFamily="34" charset="0"/>
                <a:cs typeface="Arial" panose="020B0604020202020204" pitchFamily="34" charset="0"/>
              </a:rPr>
              <a:t> your </a:t>
            </a:r>
            <a:r>
              <a:rPr lang="en-US" sz="2800" b="1" dirty="0">
                <a:latin typeface="Arial" panose="020B0604020202020204" pitchFamily="34" charset="0"/>
                <a:cs typeface="Arial" panose="020B0604020202020204" pitchFamily="34" charset="0"/>
              </a:rPr>
              <a:t>life forever</a:t>
            </a:r>
            <a:r>
              <a:rPr lang="en-US" sz="2800" b="1"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849245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descr="faceitscan">
            <a:extLst>
              <a:ext uri="{FF2B5EF4-FFF2-40B4-BE49-F238E27FC236}">
                <a16:creationId xmlns:a16="http://schemas.microsoft.com/office/drawing/2014/main" id="{4443B90B-587E-4AE6-9112-F7ACADA57D39}"/>
              </a:ext>
            </a:extLst>
          </p:cNvPr>
          <p:cNvPicPr>
            <a:picLocks noChangeAspect="1" noChangeArrowheads="1"/>
          </p:cNvPicPr>
          <p:nvPr/>
        </p:nvPicPr>
        <p:blipFill rotWithShape="1">
          <a:blip r:embed="rId3" cstate="print"/>
          <a:srcRect l="3348" t="15141" r="2523" b="12118"/>
          <a:stretch/>
        </p:blipFill>
        <p:spPr bwMode="auto">
          <a:xfrm>
            <a:off x="0" y="0"/>
            <a:ext cx="12192000" cy="6858000"/>
          </a:xfrm>
          <a:prstGeom prst="rect">
            <a:avLst/>
          </a:prstGeom>
        </p:spPr>
      </p:pic>
      <p:grpSp>
        <p:nvGrpSpPr>
          <p:cNvPr id="8" name="Group 7">
            <a:extLst>
              <a:ext uri="{FF2B5EF4-FFF2-40B4-BE49-F238E27FC236}">
                <a16:creationId xmlns:a16="http://schemas.microsoft.com/office/drawing/2014/main" id="{FF6404B8-AB3B-D948-ADFB-95F848A0D0DC}"/>
              </a:ext>
            </a:extLst>
          </p:cNvPr>
          <p:cNvGrpSpPr/>
          <p:nvPr/>
        </p:nvGrpSpPr>
        <p:grpSpPr>
          <a:xfrm>
            <a:off x="9474926" y="6322423"/>
            <a:ext cx="2612571" cy="590081"/>
            <a:chOff x="9474926" y="6322423"/>
            <a:chExt cx="2612571" cy="590081"/>
          </a:xfrm>
        </p:grpSpPr>
        <p:sp>
          <p:nvSpPr>
            <p:cNvPr id="9" name="Rectangle 8">
              <a:extLst>
                <a:ext uri="{FF2B5EF4-FFF2-40B4-BE49-F238E27FC236}">
                  <a16:creationId xmlns:a16="http://schemas.microsoft.com/office/drawing/2014/main" id="{83064B58-88D5-AA47-BD00-FBED2B26B725}"/>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40C014A3-099E-CA41-8F6B-E2EE2DF6C5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1" name="Straight Connector 10">
              <a:extLst>
                <a:ext uri="{FF2B5EF4-FFF2-40B4-BE49-F238E27FC236}">
                  <a16:creationId xmlns:a16="http://schemas.microsoft.com/office/drawing/2014/main" id="{A4AC8469-464A-004D-AF40-887FCC74BF5B}"/>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Slide Number Placeholder 8">
            <a:extLst>
              <a:ext uri="{FF2B5EF4-FFF2-40B4-BE49-F238E27FC236}">
                <a16:creationId xmlns:a16="http://schemas.microsoft.com/office/drawing/2014/main" id="{F2C2B1E3-9A61-E24D-97B8-641FCE20780A}"/>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10</a:t>
            </a:fld>
            <a:endParaRPr lang="en-US"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0953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18AF7EC5-7451-4602-A9A9-8EF238D54C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Rectangle 18">
            <a:extLst>
              <a:ext uri="{FF2B5EF4-FFF2-40B4-BE49-F238E27FC236}">
                <a16:creationId xmlns:a16="http://schemas.microsoft.com/office/drawing/2014/main" id="{418DDCD4-2D0C-4A1D-AC5C-013160C1660A}"/>
              </a:ext>
            </a:extLst>
          </p:cNvPr>
          <p:cNvSpPr/>
          <p:nvPr/>
        </p:nvSpPr>
        <p:spPr>
          <a:xfrm>
            <a:off x="0" y="207264"/>
            <a:ext cx="6915150" cy="901736"/>
          </a:xfrm>
          <a:prstGeom prst="rect">
            <a:avLst/>
          </a:prstGeom>
          <a:solidFill>
            <a:srgbClr val="005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14CCD42-9EA5-4055-94D1-D20205686B63}"/>
              </a:ext>
            </a:extLst>
          </p:cNvPr>
          <p:cNvSpPr/>
          <p:nvPr/>
        </p:nvSpPr>
        <p:spPr>
          <a:xfrm>
            <a:off x="6915151" y="207264"/>
            <a:ext cx="1115158" cy="901735"/>
          </a:xfrm>
          <a:prstGeom prst="rect">
            <a:avLst/>
          </a:prstGeom>
          <a:gradFill>
            <a:gsLst>
              <a:gs pos="0">
                <a:srgbClr val="005CB9">
                  <a:alpha val="0"/>
                </a:srgbClr>
              </a:gs>
              <a:gs pos="100000">
                <a:srgbClr val="005CB9"/>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
            <a:extLst>
              <a:ext uri="{FF2B5EF4-FFF2-40B4-BE49-F238E27FC236}">
                <a16:creationId xmlns:a16="http://schemas.microsoft.com/office/drawing/2014/main" id="{A5F4DC69-70C3-4C26-AD34-44265AEB4220}"/>
              </a:ext>
            </a:extLst>
          </p:cNvPr>
          <p:cNvSpPr txBox="1">
            <a:spLocks noChangeArrowheads="1"/>
          </p:cNvSpPr>
          <p:nvPr/>
        </p:nvSpPr>
        <p:spPr>
          <a:xfrm>
            <a:off x="513709" y="290866"/>
            <a:ext cx="5943599" cy="793750"/>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6000" b="1" dirty="0">
                <a:solidFill>
                  <a:schemeClr val="bg1"/>
                </a:solidFill>
                <a:latin typeface="Arial" panose="020B0604020202020204" pitchFamily="34" charset="0"/>
                <a:cs typeface="Arial" panose="020B0604020202020204" pitchFamily="34" charset="0"/>
              </a:rPr>
              <a:t>Demonstration </a:t>
            </a:r>
          </a:p>
        </p:txBody>
      </p:sp>
      <p:sp>
        <p:nvSpPr>
          <p:cNvPr id="9" name="Slide Number Placeholder 8">
            <a:extLst>
              <a:ext uri="{FF2B5EF4-FFF2-40B4-BE49-F238E27FC236}">
                <a16:creationId xmlns:a16="http://schemas.microsoft.com/office/drawing/2014/main" id="{4B5A56D4-136B-A644-B255-AF117A231C84}"/>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solidFill>
                  <a:srgbClr val="005DB9"/>
                </a:solidFill>
                <a:latin typeface="Arial" panose="020B0604020202020204" pitchFamily="34" charset="0"/>
                <a:cs typeface="Arial" panose="020B0604020202020204" pitchFamily="34" charset="0"/>
              </a:rPr>
              <a:pPr algn="l"/>
              <a:t>11</a:t>
            </a:fld>
            <a:endParaRPr lang="en-US" sz="800" dirty="0">
              <a:solidFill>
                <a:srgbClr val="005DB9"/>
              </a:solidFill>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C0390E6A-46FA-8E4F-B94D-34C69EC036CE}"/>
              </a:ext>
            </a:extLst>
          </p:cNvPr>
          <p:cNvGrpSpPr/>
          <p:nvPr/>
        </p:nvGrpSpPr>
        <p:grpSpPr>
          <a:xfrm>
            <a:off x="9474926" y="6322423"/>
            <a:ext cx="2612571" cy="590081"/>
            <a:chOff x="9474926" y="6322423"/>
            <a:chExt cx="2612571" cy="590081"/>
          </a:xfrm>
        </p:grpSpPr>
        <p:sp>
          <p:nvSpPr>
            <p:cNvPr id="11" name="Rectangle 10">
              <a:extLst>
                <a:ext uri="{FF2B5EF4-FFF2-40B4-BE49-F238E27FC236}">
                  <a16:creationId xmlns:a16="http://schemas.microsoft.com/office/drawing/2014/main" id="{EE151B51-26FA-2647-A0BD-2919B0AC0655}"/>
                </a:ext>
              </a:extLst>
            </p:cNvPr>
            <p:cNvSpPr/>
            <p:nvPr/>
          </p:nvSpPr>
          <p:spPr>
            <a:xfrm>
              <a:off x="9474926" y="6322423"/>
              <a:ext cx="2612571" cy="304800"/>
            </a:xfrm>
            <a:prstGeom prst="rect">
              <a:avLst/>
            </a:prstGeom>
            <a:solidFill>
              <a:srgbClr val="005DB9"/>
            </a:solidFill>
            <a:ln w="12700">
              <a:solidFill>
                <a:srgbClr val="005D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35E67D2A-BBA9-5149-B7AA-0C56D0FCC8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3" name="Straight Connector 12">
              <a:extLst>
                <a:ext uri="{FF2B5EF4-FFF2-40B4-BE49-F238E27FC236}">
                  <a16:creationId xmlns:a16="http://schemas.microsoft.com/office/drawing/2014/main" id="{2E65D1DF-4597-C047-AB20-C1ECFA27DDBC}"/>
                </a:ext>
              </a:extLst>
            </p:cNvPr>
            <p:cNvCxnSpPr/>
            <p:nvPr/>
          </p:nvCxnSpPr>
          <p:spPr>
            <a:xfrm>
              <a:off x="11669486" y="6635978"/>
              <a:ext cx="0" cy="276526"/>
            </a:xfrm>
            <a:prstGeom prst="line">
              <a:avLst/>
            </a:prstGeom>
            <a:ln w="12700">
              <a:solidFill>
                <a:srgbClr val="005DB9"/>
              </a:solidFill>
            </a:ln>
          </p:spPr>
          <p:style>
            <a:lnRef idx="1">
              <a:schemeClr val="accent1"/>
            </a:lnRef>
            <a:fillRef idx="0">
              <a:schemeClr val="accent1"/>
            </a:fillRef>
            <a:effectRef idx="0">
              <a:schemeClr val="accent1"/>
            </a:effectRef>
            <a:fontRef idx="minor">
              <a:schemeClr val="tx1"/>
            </a:fontRef>
          </p:style>
        </p:cxnSp>
      </p:grpSp>
      <p:sp>
        <p:nvSpPr>
          <p:cNvPr id="16" name="Rectangle 3">
            <a:extLst>
              <a:ext uri="{FF2B5EF4-FFF2-40B4-BE49-F238E27FC236}">
                <a16:creationId xmlns:a16="http://schemas.microsoft.com/office/drawing/2014/main" id="{31E675B6-DA49-48A0-84A7-B2ED60F5C7D4}"/>
              </a:ext>
            </a:extLst>
          </p:cNvPr>
          <p:cNvSpPr txBox="1">
            <a:spLocks noChangeArrowheads="1"/>
          </p:cNvSpPr>
          <p:nvPr/>
        </p:nvSpPr>
        <p:spPr>
          <a:xfrm>
            <a:off x="3242085" y="915271"/>
            <a:ext cx="6096000" cy="5486400"/>
          </a:xfrm>
          <a:prstGeom prst="rect">
            <a:avLst/>
          </a:prstGeom>
          <a:noFill/>
        </p:spPr>
        <p:txBody>
          <a:bodyPr vert="horz" lIns="91440" tIns="45720" rIns="91440" bIns="45720" rtlCol="0" anchor="ctr">
            <a:normAutofit lnSpcReduction="10000"/>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endParaRPr kumimoji="0" lang="en-US" sz="1400" i="0" u="none" strike="noStrike" kern="1200" cap="none" spc="0" normalizeH="0" baseline="0" noProof="0" dirty="0">
              <a:solidFill>
                <a:schemeClr val="tx1"/>
              </a:solidFill>
              <a:uLnTx/>
              <a:uFillTx/>
              <a:latin typeface="Arial" panose="020B0604020202020204" pitchFamily="34" charset="0"/>
              <a:cs typeface="Arial" panose="020B0604020202020204" pitchFamily="34" charset="0"/>
            </a:endParaRP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1400" i="0" u="none" strike="noStrike" kern="1200" cap="none" spc="0" normalizeH="0" baseline="0" noProof="0" dirty="0">
                <a:solidFill>
                  <a:schemeClr val="tx1"/>
                </a:solidFill>
                <a:uLnTx/>
                <a:uFillTx/>
                <a:latin typeface="Arial" panose="020B0604020202020204" pitchFamily="34" charset="0"/>
                <a:cs typeface="Arial" panose="020B0604020202020204" pitchFamily="34" charset="0"/>
              </a:rPr>
              <a:t> </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1400" b="1" i="0" u="none" strike="noStrike" kern="1200" cap="none" spc="0" normalizeH="0" baseline="0" noProof="0" dirty="0">
                <a:solidFill>
                  <a:schemeClr val="tx1"/>
                </a:solidFill>
                <a:uLnTx/>
                <a:uFillTx/>
                <a:latin typeface="Arial" panose="020B0604020202020204" pitchFamily="34" charset="0"/>
                <a:cs typeface="Arial" panose="020B0604020202020204" pitchFamily="34" charset="0"/>
              </a:rPr>
              <a:t> </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2000" b="1" i="0" u="none" strike="noStrike" kern="1200" cap="none" spc="0" normalizeH="0" baseline="0" noProof="0" dirty="0">
                <a:solidFill>
                  <a:schemeClr val="tx1"/>
                </a:solidFill>
                <a:uLnTx/>
                <a:uFillTx/>
                <a:latin typeface="Arial" panose="020B0604020202020204" pitchFamily="34" charset="0"/>
                <a:cs typeface="Arial" panose="020B0604020202020204" pitchFamily="34" charset="0"/>
              </a:rPr>
              <a:t>Pink				Black			     	Orange</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2000" b="1" i="0" u="none" strike="noStrike" kern="1200" cap="none" spc="0" normalizeH="0" baseline="0" noProof="0" dirty="0">
                <a:solidFill>
                  <a:schemeClr val="tx1"/>
                </a:solidFill>
                <a:uLnTx/>
                <a:uFillTx/>
                <a:latin typeface="Arial" panose="020B0604020202020204" pitchFamily="34" charset="0"/>
                <a:cs typeface="Arial" panose="020B0604020202020204" pitchFamily="34" charset="0"/>
              </a:rPr>
              <a:t> </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2000" b="1" i="0" u="none" strike="noStrike" kern="1200" cap="none" spc="0" normalizeH="0" baseline="0" noProof="0" dirty="0">
                <a:solidFill>
                  <a:schemeClr val="tx1"/>
                </a:solidFill>
                <a:uLnTx/>
                <a:uFillTx/>
                <a:latin typeface="Arial" panose="020B0604020202020204" pitchFamily="34" charset="0"/>
                <a:cs typeface="Arial" panose="020B0604020202020204" pitchFamily="34" charset="0"/>
              </a:rPr>
              <a:t>Blue				Yellow			     	Blue</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2000" b="1" i="0" u="none" strike="noStrike" kern="1200" cap="none" spc="0" normalizeH="0" baseline="0" noProof="0" dirty="0">
                <a:solidFill>
                  <a:schemeClr val="tx1"/>
                </a:solidFill>
                <a:uLnTx/>
                <a:uFillTx/>
                <a:latin typeface="Arial" panose="020B0604020202020204" pitchFamily="34" charset="0"/>
                <a:cs typeface="Arial" panose="020B0604020202020204" pitchFamily="34" charset="0"/>
              </a:rPr>
              <a:t> </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2000" b="1" i="0" u="none" strike="noStrike" kern="1200" cap="none" spc="0" normalizeH="0" baseline="0" noProof="0" dirty="0">
                <a:solidFill>
                  <a:schemeClr val="tx1"/>
                </a:solidFill>
                <a:uLnTx/>
                <a:uFillTx/>
                <a:latin typeface="Arial" panose="020B0604020202020204" pitchFamily="34" charset="0"/>
                <a:cs typeface="Arial" panose="020B0604020202020204" pitchFamily="34" charset="0"/>
              </a:rPr>
              <a:t>Red				Orange		     		Black</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endParaRPr kumimoji="0" lang="en-US" sz="2000" b="1" i="0" u="none" strike="noStrike" kern="1200" cap="none" spc="0" normalizeH="0" baseline="0" noProof="0" dirty="0">
              <a:solidFill>
                <a:schemeClr val="tx1"/>
              </a:solidFill>
              <a:uLnTx/>
              <a:uFillTx/>
              <a:latin typeface="Arial" panose="020B0604020202020204" pitchFamily="34" charset="0"/>
              <a:cs typeface="Arial" panose="020B0604020202020204" pitchFamily="34" charset="0"/>
            </a:endParaRP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2000" b="1" i="0" u="none" strike="noStrike" kern="1200" cap="none" spc="0" normalizeH="0" baseline="0" noProof="0" dirty="0">
                <a:solidFill>
                  <a:schemeClr val="tx1"/>
                </a:solidFill>
                <a:uLnTx/>
                <a:uFillTx/>
                <a:latin typeface="Arial" panose="020B0604020202020204" pitchFamily="34" charset="0"/>
                <a:cs typeface="Arial" panose="020B0604020202020204" pitchFamily="34" charset="0"/>
              </a:rPr>
              <a:t>Yellow			      	Red			    	Yellow</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2000" b="1" i="0" u="none" strike="noStrike" kern="1200" cap="none" spc="0" normalizeH="0" baseline="0" noProof="0" dirty="0">
                <a:solidFill>
                  <a:schemeClr val="tx1"/>
                </a:solidFill>
                <a:uLnTx/>
                <a:uFillTx/>
                <a:latin typeface="Arial" panose="020B0604020202020204" pitchFamily="34" charset="0"/>
                <a:cs typeface="Arial" panose="020B0604020202020204" pitchFamily="34" charset="0"/>
              </a:rPr>
              <a:t> </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2000" b="1" i="0" u="none" strike="noStrike" kern="1200" cap="none" spc="0" normalizeH="0" baseline="0" noProof="0" dirty="0">
                <a:solidFill>
                  <a:schemeClr val="tx1"/>
                </a:solidFill>
                <a:uLnTx/>
                <a:uFillTx/>
                <a:latin typeface="Arial" panose="020B0604020202020204" pitchFamily="34" charset="0"/>
                <a:cs typeface="Arial" panose="020B0604020202020204" pitchFamily="34" charset="0"/>
              </a:rPr>
              <a:t>Black				Blue			    	Green</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2000" b="1" i="0" u="none" strike="noStrike" kern="1200" cap="none" spc="0" normalizeH="0" baseline="0" noProof="0" dirty="0">
                <a:solidFill>
                  <a:schemeClr val="tx1"/>
                </a:solidFill>
                <a:uLnTx/>
                <a:uFillTx/>
                <a:latin typeface="Arial" panose="020B0604020202020204" pitchFamily="34" charset="0"/>
                <a:cs typeface="Arial" panose="020B0604020202020204" pitchFamily="34" charset="0"/>
              </a:rPr>
              <a:t> </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2000" b="1" i="0" u="none" strike="noStrike" kern="1200" cap="none" spc="0" normalizeH="0" baseline="0" noProof="0" dirty="0">
                <a:solidFill>
                  <a:schemeClr val="tx1"/>
                </a:solidFill>
                <a:uLnTx/>
                <a:uFillTx/>
                <a:latin typeface="Arial" panose="020B0604020202020204" pitchFamily="34" charset="0"/>
                <a:cs typeface="Arial" panose="020B0604020202020204" pitchFamily="34" charset="0"/>
              </a:rPr>
              <a:t>Orange				Red			    	Orange</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2000" b="1" i="0" u="none" strike="noStrike" kern="1200" cap="none" spc="0" normalizeH="0" baseline="0" noProof="0" dirty="0">
                <a:solidFill>
                  <a:schemeClr val="tx1"/>
                </a:solidFill>
                <a:uLnTx/>
                <a:uFillTx/>
                <a:latin typeface="Arial" panose="020B0604020202020204" pitchFamily="34" charset="0"/>
                <a:cs typeface="Arial" panose="020B0604020202020204" pitchFamily="34" charset="0"/>
              </a:rPr>
              <a:t> </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2000" b="1" i="0" u="none" strike="noStrike" kern="1200" cap="none" spc="0" normalizeH="0" baseline="0" noProof="0" dirty="0">
                <a:solidFill>
                  <a:schemeClr val="tx1"/>
                </a:solidFill>
                <a:uLnTx/>
                <a:uFillTx/>
                <a:latin typeface="Arial" panose="020B0604020202020204" pitchFamily="34" charset="0"/>
                <a:cs typeface="Arial" panose="020B0604020202020204" pitchFamily="34" charset="0"/>
              </a:rPr>
              <a:t>Yellow			      	Black			      	Yellow</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endParaRPr kumimoji="0" lang="en-US" sz="2000" i="0" u="none" strike="noStrike" kern="1200" cap="none" spc="0" normalizeH="0" baseline="0" noProof="0" dirty="0">
              <a:solidFill>
                <a:schemeClr val="tx1"/>
              </a:solidFill>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54375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B91A05-C41C-40AF-8FBC-F16D8C51E2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Slide Number Placeholder 8">
            <a:extLst>
              <a:ext uri="{FF2B5EF4-FFF2-40B4-BE49-F238E27FC236}">
                <a16:creationId xmlns:a16="http://schemas.microsoft.com/office/drawing/2014/main" id="{A73C0447-752D-EC41-AA6F-524EB7B49014}"/>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12</a:t>
            </a:fld>
            <a:endParaRPr lang="en-US" sz="800" dirty="0">
              <a:latin typeface="Arial" panose="020B0604020202020204" pitchFamily="34" charset="0"/>
              <a:cs typeface="Arial" panose="020B0604020202020204" pitchFamily="34" charset="0"/>
            </a:endParaRPr>
          </a:p>
        </p:txBody>
      </p:sp>
      <p:sp>
        <p:nvSpPr>
          <p:cNvPr id="16" name="Rectangle 3">
            <a:extLst>
              <a:ext uri="{FF2B5EF4-FFF2-40B4-BE49-F238E27FC236}">
                <a16:creationId xmlns:a16="http://schemas.microsoft.com/office/drawing/2014/main" id="{3F2669D1-01D5-42BB-A5B7-BB9BA40EEBE4}"/>
              </a:ext>
            </a:extLst>
          </p:cNvPr>
          <p:cNvSpPr txBox="1">
            <a:spLocks noChangeArrowheads="1"/>
          </p:cNvSpPr>
          <p:nvPr/>
        </p:nvSpPr>
        <p:spPr>
          <a:xfrm>
            <a:off x="3243192" y="920496"/>
            <a:ext cx="6477000" cy="5486400"/>
          </a:xfrm>
          <a:prstGeom prst="rect">
            <a:avLst/>
          </a:prstGeom>
          <a:noFill/>
        </p:spPr>
        <p:txBody>
          <a:bodyPr vert="horz" lIns="91440" tIns="45720" rIns="91440" bIns="45720" rtlCol="0" anchor="ctr">
            <a:normAutofit lnSpcReduction="10000"/>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endParaRPr kumimoji="0" lang="en-US" sz="1400" i="0" u="none" strike="noStrike" kern="1200" cap="none" spc="0" normalizeH="0" baseline="0" noProof="0" dirty="0">
              <a:ln>
                <a:noFill/>
              </a:ln>
              <a:solidFill>
                <a:srgbClr val="000000"/>
              </a:solidFill>
              <a:uLnTx/>
              <a:uFillTx/>
              <a:latin typeface="Arial" panose="020B0604020202020204" pitchFamily="34" charset="0"/>
              <a:cs typeface="Arial" panose="020B0604020202020204" pitchFamily="34" charset="0"/>
            </a:endParaRP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1400" i="0" u="none" strike="noStrike" kern="1200" cap="none" spc="0" normalizeH="0" baseline="0" noProof="0" dirty="0">
                <a:ln>
                  <a:noFill/>
                </a:ln>
                <a:solidFill>
                  <a:srgbClr val="000000"/>
                </a:solidFill>
                <a:uLnTx/>
                <a:uFillTx/>
                <a:latin typeface="Arial" panose="020B0604020202020204" pitchFamily="34" charset="0"/>
                <a:cs typeface="Arial" panose="020B0604020202020204" pitchFamily="34" charset="0"/>
              </a:rPr>
              <a:t> </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1400" b="1" i="0" u="none" strike="noStrike" kern="1200" cap="none" spc="0" normalizeH="0" baseline="0" noProof="0" dirty="0">
                <a:ln>
                  <a:noFill/>
                </a:ln>
                <a:solidFill>
                  <a:srgbClr val="FF00FF"/>
                </a:solidFill>
                <a:uLnTx/>
                <a:uFillTx/>
                <a:latin typeface="Arial" panose="020B0604020202020204" pitchFamily="34" charset="0"/>
                <a:cs typeface="Arial" panose="020B0604020202020204" pitchFamily="34" charset="0"/>
              </a:rPr>
              <a:t> </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2000" b="1" i="0" u="none" strike="noStrike" kern="1200" cap="none" spc="0" normalizeH="0" baseline="0" noProof="0" dirty="0">
                <a:ln>
                  <a:noFill/>
                </a:ln>
                <a:solidFill>
                  <a:srgbClr val="FF0000"/>
                </a:solidFill>
                <a:uLnTx/>
                <a:uFillTx/>
                <a:latin typeface="Arial" panose="020B0604020202020204" pitchFamily="34" charset="0"/>
                <a:cs typeface="Arial" panose="020B0604020202020204" pitchFamily="34" charset="0"/>
              </a:rPr>
              <a:t>Pink</a:t>
            </a:r>
            <a:r>
              <a:rPr kumimoji="0" lang="en-US" sz="2000" b="1" i="0" u="none" strike="noStrike" kern="1200" cap="none" spc="0" normalizeH="0" baseline="0" noProof="0" dirty="0">
                <a:ln>
                  <a:noFill/>
                </a:ln>
                <a:solidFill>
                  <a:srgbClr val="FFFF00"/>
                </a:solidFill>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srgbClr val="146194">
                    <a:lumMod val="75000"/>
                  </a:srgbClr>
                </a:solidFill>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srgbClr val="FF0000"/>
                </a:solidFill>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srgbClr val="000000"/>
                </a:solidFill>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srgbClr val="009900"/>
                </a:solidFill>
                <a:uLnTx/>
                <a:uFillTx/>
                <a:latin typeface="Arial" panose="020B0604020202020204" pitchFamily="34" charset="0"/>
                <a:cs typeface="Arial" panose="020B0604020202020204" pitchFamily="34" charset="0"/>
              </a:rPr>
              <a:t>Black	</a:t>
            </a:r>
            <a:r>
              <a:rPr kumimoji="0" lang="en-US" sz="2000" b="1" i="0" u="none" strike="noStrike" kern="1200" cap="none" spc="0" normalizeH="0" baseline="0" noProof="0" dirty="0">
                <a:ln>
                  <a:noFill/>
                </a:ln>
                <a:solidFill>
                  <a:srgbClr val="146194">
                    <a:lumMod val="75000"/>
                  </a:srgbClr>
                </a:solidFill>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srgbClr val="0000FF"/>
                </a:solidFill>
                <a:uLnTx/>
                <a:uFillTx/>
                <a:latin typeface="Arial" panose="020B0604020202020204" pitchFamily="34" charset="0"/>
                <a:cs typeface="Arial" panose="020B0604020202020204" pitchFamily="34" charset="0"/>
              </a:rPr>
              <a:t>Orange</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2000" b="1" i="0" u="none" strike="noStrike" kern="1200" cap="none" spc="0" normalizeH="0" baseline="0" noProof="0" dirty="0">
                <a:ln>
                  <a:noFill/>
                </a:ln>
                <a:solidFill>
                  <a:srgbClr val="146194">
                    <a:lumMod val="75000"/>
                  </a:srgbClr>
                </a:solidFill>
                <a:uLnTx/>
                <a:uFillTx/>
                <a:latin typeface="Arial" panose="020B0604020202020204" pitchFamily="34" charset="0"/>
                <a:cs typeface="Arial" panose="020B0604020202020204" pitchFamily="34" charset="0"/>
              </a:rPr>
              <a:t> </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2000" b="1" i="0" u="none" strike="noStrike" kern="1200" cap="none" spc="0" normalizeH="0" baseline="0" noProof="0" dirty="0">
                <a:ln>
                  <a:noFill/>
                </a:ln>
                <a:solidFill>
                  <a:srgbClr val="FF6600"/>
                </a:solidFill>
                <a:uLnTx/>
                <a:uFillTx/>
                <a:latin typeface="Arial" panose="020B0604020202020204" pitchFamily="34" charset="0"/>
                <a:cs typeface="Arial" panose="020B0604020202020204" pitchFamily="34" charset="0"/>
              </a:rPr>
              <a:t>Blue	</a:t>
            </a:r>
            <a:r>
              <a:rPr kumimoji="0" lang="en-US" sz="2000" b="1" i="0" u="none" strike="noStrike" kern="1200" cap="none" spc="0" normalizeH="0" baseline="0" noProof="0" dirty="0">
                <a:ln>
                  <a:noFill/>
                </a:ln>
                <a:solidFill>
                  <a:srgbClr val="146194">
                    <a:lumMod val="75000"/>
                  </a:srgbClr>
                </a:solidFill>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srgbClr val="FFFF00"/>
                </a:solidFill>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srgbClr val="FF0000"/>
                </a:solidFill>
                <a:uLnTx/>
                <a:uFillTx/>
                <a:latin typeface="Arial" panose="020B0604020202020204" pitchFamily="34" charset="0"/>
                <a:cs typeface="Arial" panose="020B0604020202020204" pitchFamily="34" charset="0"/>
              </a:rPr>
              <a:t>Yellow</a:t>
            </a:r>
            <a:r>
              <a:rPr kumimoji="0" lang="en-US" sz="2000" b="1" i="0" u="none" strike="noStrike" kern="1200" cap="none" spc="0" normalizeH="0" baseline="0" noProof="0" dirty="0">
                <a:ln>
                  <a:noFill/>
                </a:ln>
                <a:solidFill>
                  <a:srgbClr val="FFFF00"/>
                </a:solidFill>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srgbClr val="146194">
                    <a:lumMod val="75000"/>
                  </a:srgbClr>
                </a:solidFill>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srgbClr val="FFFF00"/>
                </a:solidFill>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schemeClr val="accent2">
                    <a:lumMod val="75000"/>
                  </a:schemeClr>
                </a:solidFill>
                <a:uLnTx/>
                <a:uFillTx/>
                <a:latin typeface="Arial" panose="020B0604020202020204" pitchFamily="34" charset="0"/>
                <a:cs typeface="Arial" panose="020B0604020202020204" pitchFamily="34" charset="0"/>
              </a:rPr>
              <a:t>Blue</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2000" b="1" i="0" u="none" strike="noStrike" kern="1200" cap="none" spc="0" normalizeH="0" baseline="0" noProof="0" dirty="0">
                <a:ln>
                  <a:noFill/>
                </a:ln>
                <a:solidFill>
                  <a:srgbClr val="146194">
                    <a:lumMod val="75000"/>
                  </a:srgbClr>
                </a:solidFill>
                <a:uLnTx/>
                <a:uFillTx/>
                <a:latin typeface="Arial" panose="020B0604020202020204" pitchFamily="34" charset="0"/>
                <a:cs typeface="Arial" panose="020B0604020202020204" pitchFamily="34" charset="0"/>
              </a:rPr>
              <a:t> </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2000" b="1" i="0" u="none" strike="noStrike" kern="1200" cap="none" spc="0" normalizeH="0" baseline="0" noProof="0" dirty="0">
                <a:ln>
                  <a:noFill/>
                </a:ln>
                <a:solidFill>
                  <a:srgbClr val="0000FF"/>
                </a:solidFill>
                <a:uLnTx/>
                <a:uFillTx/>
                <a:latin typeface="Arial" panose="020B0604020202020204" pitchFamily="34" charset="0"/>
                <a:cs typeface="Arial" panose="020B0604020202020204" pitchFamily="34" charset="0"/>
              </a:rPr>
              <a:t>Red</a:t>
            </a:r>
            <a:r>
              <a:rPr kumimoji="0" lang="en-US" sz="2000" b="1" i="0" u="none" strike="noStrike" kern="1200" cap="none" spc="0" normalizeH="0" baseline="0" noProof="0" dirty="0">
                <a:ln>
                  <a:noFill/>
                </a:ln>
                <a:solidFill>
                  <a:srgbClr val="146194">
                    <a:lumMod val="75000"/>
                  </a:srgbClr>
                </a:solidFill>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srgbClr val="7030A0"/>
                </a:solidFill>
                <a:uLnTx/>
                <a:uFillTx/>
                <a:latin typeface="Arial" panose="020B0604020202020204" pitchFamily="34" charset="0"/>
                <a:cs typeface="Arial" panose="020B0604020202020204" pitchFamily="34" charset="0"/>
              </a:rPr>
              <a:t>Orange</a:t>
            </a:r>
            <a:r>
              <a:rPr kumimoji="0" lang="en-US" sz="2000" b="1" i="0" u="none" strike="noStrike" kern="1200" cap="none" spc="0" normalizeH="0" baseline="0" noProof="0" dirty="0">
                <a:ln>
                  <a:noFill/>
                </a:ln>
                <a:solidFill>
                  <a:srgbClr val="FFFF00"/>
                </a:solidFill>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srgbClr val="146194">
                    <a:lumMod val="75000"/>
                  </a:srgbClr>
                </a:solidFill>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srgbClr val="000000"/>
                </a:solidFill>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srgbClr val="FF6600"/>
                </a:solidFill>
                <a:uLnTx/>
                <a:uFillTx/>
                <a:latin typeface="Arial" panose="020B0604020202020204" pitchFamily="34" charset="0"/>
                <a:cs typeface="Arial" panose="020B0604020202020204" pitchFamily="34" charset="0"/>
              </a:rPr>
              <a:t>Black</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endParaRPr kumimoji="0" lang="en-US" sz="2000" b="1" i="0" u="none" strike="noStrike" kern="1200" cap="none" spc="0" normalizeH="0" baseline="0" noProof="0" dirty="0">
              <a:ln>
                <a:noFill/>
              </a:ln>
              <a:solidFill>
                <a:srgbClr val="FF6600"/>
              </a:solidFill>
              <a:uLnTx/>
              <a:uFillTx/>
              <a:latin typeface="Arial" panose="020B0604020202020204" pitchFamily="34" charset="0"/>
              <a:cs typeface="Arial" panose="020B0604020202020204" pitchFamily="34" charset="0"/>
            </a:endParaRP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2000" b="1" i="0" u="none" strike="noStrike" kern="1200" cap="none" spc="0" normalizeH="0" baseline="0" noProof="0" dirty="0">
                <a:ln>
                  <a:noFill/>
                </a:ln>
                <a:solidFill>
                  <a:srgbClr val="009900"/>
                </a:solidFill>
                <a:uLnTx/>
                <a:uFillTx/>
                <a:latin typeface="Arial" panose="020B0604020202020204" pitchFamily="34" charset="0"/>
                <a:cs typeface="Arial" panose="020B0604020202020204" pitchFamily="34" charset="0"/>
              </a:rPr>
              <a:t>Yellow	</a:t>
            </a:r>
            <a:r>
              <a:rPr kumimoji="0" lang="en-US" sz="2000" b="1" i="0" u="none" strike="noStrike" kern="1200" cap="none" spc="0" normalizeH="0" baseline="0" noProof="0" dirty="0">
                <a:ln>
                  <a:noFill/>
                </a:ln>
                <a:solidFill>
                  <a:srgbClr val="146194">
                    <a:lumMod val="75000"/>
                  </a:srgbClr>
                </a:solidFill>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srgbClr val="FF0000"/>
                </a:solidFill>
                <a:uLnTx/>
                <a:uFillTx/>
                <a:latin typeface="Arial" panose="020B0604020202020204" pitchFamily="34" charset="0"/>
                <a:cs typeface="Arial" panose="020B0604020202020204" pitchFamily="34" charset="0"/>
              </a:rPr>
              <a:t>Red	</a:t>
            </a:r>
            <a:r>
              <a:rPr kumimoji="0" lang="en-US" sz="2000" b="1" i="0" u="none" strike="noStrike" kern="1200" cap="none" spc="0" normalizeH="0" baseline="0" noProof="0" dirty="0">
                <a:ln>
                  <a:noFill/>
                </a:ln>
                <a:solidFill>
                  <a:srgbClr val="146194">
                    <a:lumMod val="75000"/>
                  </a:srgbClr>
                </a:solidFill>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srgbClr val="000000"/>
                </a:solidFill>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srgbClr val="FF0000"/>
                </a:solidFill>
                <a:uLnTx/>
                <a:uFillTx/>
                <a:latin typeface="Arial" panose="020B0604020202020204" pitchFamily="34" charset="0"/>
                <a:cs typeface="Arial" panose="020B0604020202020204" pitchFamily="34" charset="0"/>
              </a:rPr>
              <a:t>Yellow</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2000" b="1" i="0" u="none" strike="noStrike" kern="1200" cap="none" spc="0" normalizeH="0" baseline="0" noProof="0" dirty="0">
                <a:ln>
                  <a:noFill/>
                </a:ln>
                <a:solidFill>
                  <a:srgbClr val="146194">
                    <a:lumMod val="75000"/>
                  </a:srgbClr>
                </a:solidFill>
                <a:uLnTx/>
                <a:uFillTx/>
                <a:latin typeface="Arial" panose="020B0604020202020204" pitchFamily="34" charset="0"/>
                <a:cs typeface="Arial" panose="020B0604020202020204" pitchFamily="34" charset="0"/>
              </a:rPr>
              <a:t> </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2000" b="1" i="0" u="none" strike="noStrike" kern="1200" cap="none" spc="0" normalizeH="0" baseline="0" noProof="0" dirty="0">
                <a:ln>
                  <a:noFill/>
                </a:ln>
                <a:solidFill>
                  <a:schemeClr val="accent2">
                    <a:lumMod val="75000"/>
                  </a:schemeClr>
                </a:solidFill>
                <a:uLnTx/>
                <a:uFillTx/>
                <a:latin typeface="Arial" panose="020B0604020202020204" pitchFamily="34" charset="0"/>
                <a:cs typeface="Arial" panose="020B0604020202020204" pitchFamily="34" charset="0"/>
              </a:rPr>
              <a:t>Black</a:t>
            </a:r>
            <a:r>
              <a:rPr kumimoji="0" lang="en-US" sz="2000" b="1" i="0" u="none" strike="noStrike" kern="1200" cap="none" spc="0" normalizeH="0" baseline="0" noProof="0" dirty="0">
                <a:ln>
                  <a:noFill/>
                </a:ln>
                <a:solidFill>
                  <a:srgbClr val="FFFF00"/>
                </a:solidFill>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srgbClr val="FF0000"/>
                </a:solidFill>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srgbClr val="146194">
                    <a:lumMod val="75000"/>
                  </a:srgbClr>
                </a:solidFill>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srgbClr val="FF6600"/>
                </a:solidFill>
                <a:uLnTx/>
                <a:uFillTx/>
                <a:latin typeface="Arial" panose="020B0604020202020204" pitchFamily="34" charset="0"/>
                <a:cs typeface="Arial" panose="020B0604020202020204" pitchFamily="34" charset="0"/>
              </a:rPr>
              <a:t>Blue</a:t>
            </a:r>
            <a:r>
              <a:rPr kumimoji="0" lang="en-US" sz="2000" b="1" i="0" u="none" strike="noStrike" kern="1200" cap="none" spc="0" normalizeH="0" baseline="0" noProof="0" dirty="0">
                <a:ln>
                  <a:noFill/>
                </a:ln>
                <a:solidFill>
                  <a:srgbClr val="146194">
                    <a:lumMod val="75000"/>
                  </a:srgbClr>
                </a:solidFill>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srgbClr val="0000FF"/>
                </a:solidFill>
                <a:uLnTx/>
                <a:uFillTx/>
                <a:latin typeface="Arial" panose="020B0604020202020204" pitchFamily="34" charset="0"/>
                <a:cs typeface="Arial" panose="020B0604020202020204" pitchFamily="34" charset="0"/>
              </a:rPr>
              <a:t>	    	Green</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2000" b="1" i="0" u="none" strike="noStrike" kern="1200" cap="none" spc="0" normalizeH="0" baseline="0" noProof="0" dirty="0">
                <a:ln>
                  <a:noFill/>
                </a:ln>
                <a:solidFill>
                  <a:srgbClr val="146194">
                    <a:lumMod val="75000"/>
                  </a:srgbClr>
                </a:solidFill>
                <a:uLnTx/>
                <a:uFillTx/>
                <a:latin typeface="Arial" panose="020B0604020202020204" pitchFamily="34" charset="0"/>
                <a:cs typeface="Arial" panose="020B0604020202020204" pitchFamily="34" charset="0"/>
              </a:rPr>
              <a:t> </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2000" b="1" i="0" u="none" strike="noStrike" kern="1200" cap="none" spc="0" normalizeH="0" baseline="0" noProof="0" dirty="0">
                <a:ln>
                  <a:noFill/>
                </a:ln>
                <a:solidFill>
                  <a:srgbClr val="0000FF"/>
                </a:solidFill>
                <a:uLnTx/>
                <a:uFillTx/>
                <a:latin typeface="Arial" panose="020B0604020202020204" pitchFamily="34" charset="0"/>
                <a:cs typeface="Arial" panose="020B0604020202020204" pitchFamily="34" charset="0"/>
              </a:rPr>
              <a:t>Orange	</a:t>
            </a:r>
            <a:r>
              <a:rPr kumimoji="0" lang="en-US" sz="2000" b="1" i="0" u="none" strike="noStrike" kern="1200" cap="none" spc="0" normalizeH="0" baseline="0" noProof="0" dirty="0">
                <a:ln>
                  <a:noFill/>
                </a:ln>
                <a:solidFill>
                  <a:srgbClr val="146194">
                    <a:lumMod val="75000"/>
                  </a:srgbClr>
                </a:solidFill>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srgbClr val="000000"/>
                </a:solidFill>
                <a:uLnTx/>
                <a:uFillTx/>
                <a:latin typeface="Arial" panose="020B0604020202020204" pitchFamily="34" charset="0"/>
                <a:cs typeface="Arial" panose="020B0604020202020204" pitchFamily="34" charset="0"/>
              </a:rPr>
              <a:t>Red</a:t>
            </a:r>
            <a:r>
              <a:rPr kumimoji="0" lang="en-US" sz="2000" b="1" i="0" u="none" strike="noStrike" kern="1200" cap="none" spc="0" normalizeH="0" baseline="0" noProof="0" dirty="0">
                <a:ln>
                  <a:noFill/>
                </a:ln>
                <a:solidFill>
                  <a:srgbClr val="FF0000"/>
                </a:solidFill>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srgbClr val="146194">
                    <a:lumMod val="75000"/>
                  </a:srgbClr>
                </a:solidFill>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srgbClr val="009900"/>
                </a:solidFill>
                <a:uLnTx/>
                <a:uFillTx/>
                <a:latin typeface="Arial" panose="020B0604020202020204" pitchFamily="34" charset="0"/>
                <a:cs typeface="Arial" panose="020B0604020202020204" pitchFamily="34" charset="0"/>
              </a:rPr>
              <a:t>	    	Orange</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2000" b="1" i="0" u="none" strike="noStrike" kern="1200" cap="none" spc="0" normalizeH="0" baseline="0" noProof="0" dirty="0">
                <a:ln>
                  <a:noFill/>
                </a:ln>
                <a:solidFill>
                  <a:srgbClr val="146194">
                    <a:lumMod val="75000"/>
                  </a:srgbClr>
                </a:solidFill>
                <a:uLnTx/>
                <a:uFillTx/>
                <a:latin typeface="Arial" panose="020B0604020202020204" pitchFamily="34" charset="0"/>
                <a:cs typeface="Arial" panose="020B0604020202020204" pitchFamily="34" charset="0"/>
              </a:rPr>
              <a:t> </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r>
              <a:rPr kumimoji="0" lang="en-US" sz="2000" b="1" i="0" u="none" strike="noStrike" kern="1200" cap="none" spc="0" normalizeH="0" baseline="0" noProof="0" dirty="0">
                <a:ln>
                  <a:noFill/>
                </a:ln>
                <a:solidFill>
                  <a:srgbClr val="000000"/>
                </a:solidFill>
                <a:uLnTx/>
                <a:uFillTx/>
                <a:latin typeface="Arial" panose="020B0604020202020204" pitchFamily="34" charset="0"/>
                <a:cs typeface="Arial" panose="020B0604020202020204" pitchFamily="34" charset="0"/>
              </a:rPr>
              <a:t>Yellow	</a:t>
            </a:r>
            <a:r>
              <a:rPr kumimoji="0" lang="en-US" sz="2000" b="1" i="0" u="none" strike="noStrike" kern="1200" cap="none" spc="0" normalizeH="0" baseline="0" noProof="0" dirty="0">
                <a:ln>
                  <a:noFill/>
                </a:ln>
                <a:solidFill>
                  <a:srgbClr val="146194">
                    <a:lumMod val="75000"/>
                  </a:srgbClr>
                </a:solidFill>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srgbClr val="009900"/>
                </a:solidFill>
                <a:uLnTx/>
                <a:uFillTx/>
                <a:latin typeface="Arial" panose="020B0604020202020204" pitchFamily="34" charset="0"/>
                <a:cs typeface="Arial" panose="020B0604020202020204" pitchFamily="34" charset="0"/>
              </a:rPr>
              <a:t>Black</a:t>
            </a:r>
            <a:r>
              <a:rPr kumimoji="0" lang="en-US" sz="2000" b="1" i="0" u="none" strike="noStrike" kern="1200" cap="none" spc="0" normalizeH="0" baseline="0" noProof="0" dirty="0">
                <a:ln>
                  <a:noFill/>
                </a:ln>
                <a:solidFill>
                  <a:srgbClr val="146194">
                    <a:lumMod val="75000"/>
                  </a:srgbClr>
                </a:solidFill>
                <a:uLnTx/>
                <a:uFillTx/>
                <a:latin typeface="Arial" panose="020B0604020202020204" pitchFamily="34" charset="0"/>
                <a:cs typeface="Arial" panose="020B0604020202020204" pitchFamily="34" charset="0"/>
              </a:rPr>
              <a:t>			    	</a:t>
            </a:r>
            <a:r>
              <a:rPr kumimoji="0" lang="en-US" sz="2000" b="1" i="0" u="none" strike="noStrike" kern="1200" cap="none" spc="0" normalizeH="0" baseline="0" noProof="0" dirty="0">
                <a:ln>
                  <a:noFill/>
                </a:ln>
                <a:solidFill>
                  <a:srgbClr val="0000FF"/>
                </a:solidFill>
                <a:uLnTx/>
                <a:uFillTx/>
                <a:latin typeface="Arial" panose="020B0604020202020204" pitchFamily="34" charset="0"/>
                <a:cs typeface="Arial" panose="020B0604020202020204" pitchFamily="34" charset="0"/>
              </a:rPr>
              <a:t>Yellow</a:t>
            </a:r>
          </a:p>
          <a:p>
            <a:pPr marL="285750" marR="0" lvl="0" indent="-285750" algn="l" defTabSz="457200" rtl="0" eaLnBrk="1" fontAlgn="auto" latinLnBrk="0" hangingPunct="1">
              <a:lnSpc>
                <a:spcPct val="80000"/>
              </a:lnSpc>
              <a:spcBef>
                <a:spcPct val="20000"/>
              </a:spcBef>
              <a:spcAft>
                <a:spcPts val="600"/>
              </a:spcAft>
              <a:buClr>
                <a:sysClr val="window" lastClr="FFFFFF"/>
              </a:buClr>
              <a:buSzPct val="80000"/>
              <a:buFont typeface="Wingdings" pitchFamily="2" charset="2"/>
              <a:buNone/>
              <a:tabLst/>
              <a:defRPr/>
            </a:pPr>
            <a:endParaRPr kumimoji="0" lang="en-US" sz="2000" i="0" u="none" strike="noStrike" kern="1200" cap="none" spc="0" normalizeH="0" baseline="0" noProof="0" dirty="0">
              <a:ln>
                <a:noFill/>
              </a:ln>
              <a:solidFill>
                <a:srgbClr val="0000FF"/>
              </a:solidFill>
              <a:uLnTx/>
              <a:uFillTx/>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197ACA57-A695-4431-9197-EF635642E5AA}"/>
              </a:ext>
            </a:extLst>
          </p:cNvPr>
          <p:cNvSpPr/>
          <p:nvPr/>
        </p:nvSpPr>
        <p:spPr>
          <a:xfrm>
            <a:off x="0" y="207264"/>
            <a:ext cx="6915150" cy="901736"/>
          </a:xfrm>
          <a:prstGeom prst="rect">
            <a:avLst/>
          </a:prstGeom>
          <a:solidFill>
            <a:srgbClr val="005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EA58F02-9169-484D-B6D6-BED969166BB3}"/>
              </a:ext>
            </a:extLst>
          </p:cNvPr>
          <p:cNvSpPr/>
          <p:nvPr/>
        </p:nvSpPr>
        <p:spPr>
          <a:xfrm>
            <a:off x="6915151" y="207264"/>
            <a:ext cx="1115158" cy="901735"/>
          </a:xfrm>
          <a:prstGeom prst="rect">
            <a:avLst/>
          </a:prstGeom>
          <a:gradFill>
            <a:gsLst>
              <a:gs pos="0">
                <a:srgbClr val="005CB9">
                  <a:alpha val="0"/>
                </a:srgbClr>
              </a:gs>
              <a:gs pos="100000">
                <a:srgbClr val="005CB9"/>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2">
            <a:extLst>
              <a:ext uri="{FF2B5EF4-FFF2-40B4-BE49-F238E27FC236}">
                <a16:creationId xmlns:a16="http://schemas.microsoft.com/office/drawing/2014/main" id="{027FB5F2-DA78-4308-BC66-668005F4066A}"/>
              </a:ext>
            </a:extLst>
          </p:cNvPr>
          <p:cNvSpPr txBox="1">
            <a:spLocks noChangeArrowheads="1"/>
          </p:cNvSpPr>
          <p:nvPr/>
        </p:nvSpPr>
        <p:spPr>
          <a:xfrm>
            <a:off x="513709" y="290866"/>
            <a:ext cx="5943599" cy="793750"/>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6000" b="1" dirty="0">
                <a:solidFill>
                  <a:schemeClr val="bg1"/>
                </a:solidFill>
                <a:latin typeface="Arial" panose="020B0604020202020204" pitchFamily="34" charset="0"/>
                <a:cs typeface="Arial" panose="020B0604020202020204" pitchFamily="34" charset="0"/>
              </a:rPr>
              <a:t>Demonstration </a:t>
            </a:r>
          </a:p>
        </p:txBody>
      </p:sp>
      <p:grpSp>
        <p:nvGrpSpPr>
          <p:cNvPr id="12" name="Group 11">
            <a:extLst>
              <a:ext uri="{FF2B5EF4-FFF2-40B4-BE49-F238E27FC236}">
                <a16:creationId xmlns:a16="http://schemas.microsoft.com/office/drawing/2014/main" id="{39F3269B-215E-CD4A-B21A-5F3A38592985}"/>
              </a:ext>
            </a:extLst>
          </p:cNvPr>
          <p:cNvGrpSpPr/>
          <p:nvPr/>
        </p:nvGrpSpPr>
        <p:grpSpPr>
          <a:xfrm>
            <a:off x="9474926" y="6322423"/>
            <a:ext cx="2612571" cy="590081"/>
            <a:chOff x="9474926" y="6322423"/>
            <a:chExt cx="2612571" cy="590081"/>
          </a:xfrm>
        </p:grpSpPr>
        <p:sp>
          <p:nvSpPr>
            <p:cNvPr id="13" name="Rectangle 12">
              <a:extLst>
                <a:ext uri="{FF2B5EF4-FFF2-40B4-BE49-F238E27FC236}">
                  <a16:creationId xmlns:a16="http://schemas.microsoft.com/office/drawing/2014/main" id="{89AE988F-954E-1140-A423-A892076FC119}"/>
                </a:ext>
              </a:extLst>
            </p:cNvPr>
            <p:cNvSpPr/>
            <p:nvPr/>
          </p:nvSpPr>
          <p:spPr>
            <a:xfrm>
              <a:off x="9474926" y="6322423"/>
              <a:ext cx="2612571" cy="304800"/>
            </a:xfrm>
            <a:prstGeom prst="rect">
              <a:avLst/>
            </a:prstGeom>
            <a:solidFill>
              <a:srgbClr val="005DB9"/>
            </a:solidFill>
            <a:ln w="12700">
              <a:solidFill>
                <a:srgbClr val="005D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8812026B-00F0-4241-911E-DCF5B2F078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5" name="Straight Connector 14">
              <a:extLst>
                <a:ext uri="{FF2B5EF4-FFF2-40B4-BE49-F238E27FC236}">
                  <a16:creationId xmlns:a16="http://schemas.microsoft.com/office/drawing/2014/main" id="{F35C509D-7665-F141-B89F-D5282EC83807}"/>
                </a:ext>
              </a:extLst>
            </p:cNvPr>
            <p:cNvCxnSpPr/>
            <p:nvPr/>
          </p:nvCxnSpPr>
          <p:spPr>
            <a:xfrm>
              <a:off x="11669486" y="6635978"/>
              <a:ext cx="0" cy="276526"/>
            </a:xfrm>
            <a:prstGeom prst="line">
              <a:avLst/>
            </a:prstGeom>
            <a:ln w="12700">
              <a:solidFill>
                <a:srgbClr val="005DB9"/>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866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descr="Dave photo">
            <a:extLst>
              <a:ext uri="{FF2B5EF4-FFF2-40B4-BE49-F238E27FC236}">
                <a16:creationId xmlns:a16="http://schemas.microsoft.com/office/drawing/2014/main" id="{A26A4FC2-5004-433A-9C65-EE205A466681}"/>
              </a:ext>
            </a:extLst>
          </p:cNvPr>
          <p:cNvPicPr>
            <a:picLocks noChangeAspect="1" noChangeArrowheads="1"/>
          </p:cNvPicPr>
          <p:nvPr/>
        </p:nvPicPr>
        <p:blipFill rotWithShape="1">
          <a:blip r:embed="rId3" cstate="print"/>
          <a:srcRect l="22069" r="9193"/>
          <a:stretch/>
        </p:blipFill>
        <p:spPr bwMode="auto">
          <a:xfrm>
            <a:off x="-89305" y="0"/>
            <a:ext cx="5913120" cy="6858000"/>
          </a:xfrm>
          <a:prstGeom prst="rect">
            <a:avLst/>
          </a:prstGeom>
          <a:solidFill>
            <a:srgbClr val="FFFFFF">
              <a:shade val="85000"/>
            </a:srgbClr>
          </a:solidFill>
          <a:ln w="88900" cap="sq">
            <a:noFill/>
            <a:miter lim="800000"/>
          </a:ln>
          <a:effectLst/>
          <a:scene3d>
            <a:camera prst="orthographicFront"/>
            <a:lightRig rig="twoPt" dir="t">
              <a:rot lat="0" lon="0" rev="7200000"/>
            </a:lightRig>
          </a:scene3d>
          <a:sp3d>
            <a:bevelT w="25400" h="19050"/>
            <a:contourClr>
              <a:srgbClr val="FFFFFF"/>
            </a:contourClr>
          </a:sp3d>
        </p:spPr>
      </p:pic>
      <p:sp>
        <p:nvSpPr>
          <p:cNvPr id="15" name="Slide Number Placeholder 8">
            <a:extLst>
              <a:ext uri="{FF2B5EF4-FFF2-40B4-BE49-F238E27FC236}">
                <a16:creationId xmlns:a16="http://schemas.microsoft.com/office/drawing/2014/main" id="{85CE444A-D371-274A-AA0A-7F93EA321426}"/>
              </a:ext>
            </a:extLst>
          </p:cNvPr>
          <p:cNvSpPr>
            <a:spLocks noGrp="1"/>
          </p:cNvSpPr>
          <p:nvPr>
            <p:ph type="sldNum" sz="quarter" idx="12"/>
          </p:nvPr>
        </p:nvSpPr>
        <p:spPr/>
        <p:txBody>
          <a:bodyPr/>
          <a:lstStyle/>
          <a:p>
            <a:pPr algn="l"/>
            <a:fld id="{8546711A-3ACE-4502-A944-5F848500C5E6}" type="slidenum">
              <a:rPr lang="en-US" sz="800" smtClean="0">
                <a:solidFill>
                  <a:srgbClr val="005DB9"/>
                </a:solidFill>
                <a:latin typeface="Arial" panose="020B0604020202020204" pitchFamily="34" charset="0"/>
                <a:cs typeface="Arial" panose="020B0604020202020204" pitchFamily="34" charset="0"/>
              </a:rPr>
              <a:pPr algn="l"/>
              <a:t>13</a:t>
            </a:fld>
            <a:endParaRPr lang="en-US" sz="800" dirty="0">
              <a:solidFill>
                <a:srgbClr val="005DB9"/>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7D07FAB-3152-47C0-8A23-79508460DB43}"/>
              </a:ext>
            </a:extLst>
          </p:cNvPr>
          <p:cNvSpPr txBox="1"/>
          <p:nvPr/>
        </p:nvSpPr>
        <p:spPr>
          <a:xfrm>
            <a:off x="6327582" y="230777"/>
            <a:ext cx="5487346" cy="1107996"/>
          </a:xfrm>
          <a:prstGeom prst="rect">
            <a:avLst/>
          </a:prstGeom>
          <a:noFill/>
        </p:spPr>
        <p:txBody>
          <a:bodyPr wrap="square" rtlCol="0">
            <a:spAutoFit/>
          </a:bodyPr>
          <a:lstStyle/>
          <a:p>
            <a:r>
              <a:rPr lang="en-US" sz="6600" b="1" dirty="0">
                <a:solidFill>
                  <a:schemeClr val="bg1"/>
                </a:solidFill>
                <a:effectLst/>
                <a:latin typeface="Arial" panose="020B0604020202020204" pitchFamily="34" charset="0"/>
                <a:cs typeface="Arial" panose="020B0604020202020204" pitchFamily="34" charset="0"/>
              </a:rPr>
              <a:t>Speeding</a:t>
            </a:r>
            <a:endParaRPr lang="en-US" sz="6600" dirty="0">
              <a:solidFill>
                <a:schemeClr val="bg1"/>
              </a:solidFill>
              <a:effectLst/>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93D55DAF-FDE2-4584-A38E-538DBF8F9D11}"/>
              </a:ext>
            </a:extLst>
          </p:cNvPr>
          <p:cNvSpPr txBox="1"/>
          <p:nvPr/>
        </p:nvSpPr>
        <p:spPr>
          <a:xfrm>
            <a:off x="6327582" y="2848165"/>
            <a:ext cx="4433925" cy="2554545"/>
          </a:xfrm>
          <a:prstGeom prst="rect">
            <a:avLst/>
          </a:prstGeom>
          <a:noFill/>
        </p:spPr>
        <p:txBody>
          <a:bodyPr wrap="square" rtlCol="0">
            <a:spAutoFit/>
          </a:bodyPr>
          <a:lstStyle/>
          <a:p>
            <a:r>
              <a:rPr lang="en-US" sz="4000" b="1" baseline="-25000" dirty="0">
                <a:latin typeface="Arial" panose="020B0604020202020204" pitchFamily="34" charset="0"/>
                <a:cs typeface="Arial" panose="020B0604020202020204" pitchFamily="34" charset="0"/>
              </a:rPr>
              <a:t>Age 23  </a:t>
            </a:r>
          </a:p>
          <a:p>
            <a:endParaRPr lang="en-US" sz="4000" b="1" baseline="-25000" dirty="0">
              <a:solidFill>
                <a:schemeClr val="bg1"/>
              </a:solidFill>
              <a:latin typeface="Arial" panose="020B0604020202020204" pitchFamily="34" charset="0"/>
              <a:cs typeface="Arial" panose="020B0604020202020204" pitchFamily="34" charset="0"/>
            </a:endParaRPr>
          </a:p>
          <a:p>
            <a:r>
              <a:rPr lang="en-US" sz="4000" b="1" baseline="-25000" dirty="0">
                <a:solidFill>
                  <a:schemeClr val="bg1"/>
                </a:solidFill>
                <a:latin typeface="Arial" panose="020B0604020202020204" pitchFamily="34" charset="0"/>
                <a:cs typeface="Arial" panose="020B0604020202020204" pitchFamily="34" charset="0"/>
              </a:rPr>
              <a:t>Addicted to speeding</a:t>
            </a:r>
          </a:p>
          <a:p>
            <a:endParaRPr lang="en-US" sz="4000" b="1" baseline="-25000" dirty="0">
              <a:solidFill>
                <a:schemeClr val="bg1"/>
              </a:solidFill>
              <a:latin typeface="Arial" panose="020B0604020202020204" pitchFamily="34" charset="0"/>
              <a:cs typeface="Arial" panose="020B0604020202020204" pitchFamily="34" charset="0"/>
            </a:endParaRPr>
          </a:p>
          <a:p>
            <a:r>
              <a:rPr lang="en-US" sz="4000" b="1" baseline="-25000" dirty="0">
                <a:latin typeface="Arial" panose="020B0604020202020204" pitchFamily="34" charset="0"/>
                <a:cs typeface="Arial" panose="020B0604020202020204" pitchFamily="34" charset="0"/>
              </a:rPr>
              <a:t>Repeatedly warned by his mother to slow down</a:t>
            </a:r>
          </a:p>
        </p:txBody>
      </p:sp>
      <p:sp>
        <p:nvSpPr>
          <p:cNvPr id="12" name="TextBox 11">
            <a:extLst>
              <a:ext uri="{FF2B5EF4-FFF2-40B4-BE49-F238E27FC236}">
                <a16:creationId xmlns:a16="http://schemas.microsoft.com/office/drawing/2014/main" id="{279AC7B4-777A-4B59-841A-E12313A333B4}"/>
              </a:ext>
            </a:extLst>
          </p:cNvPr>
          <p:cNvSpPr txBox="1"/>
          <p:nvPr/>
        </p:nvSpPr>
        <p:spPr>
          <a:xfrm>
            <a:off x="6327582" y="1962664"/>
            <a:ext cx="3190306" cy="830997"/>
          </a:xfrm>
          <a:prstGeom prst="rect">
            <a:avLst/>
          </a:prstGeom>
          <a:noFill/>
        </p:spPr>
        <p:txBody>
          <a:bodyPr wrap="square" rtlCol="0">
            <a:spAutoFit/>
          </a:bodyPr>
          <a:lstStyle/>
          <a:p>
            <a:r>
              <a:rPr lang="en-US" sz="4800" b="1" dirty="0">
                <a:solidFill>
                  <a:schemeClr val="bg1"/>
                </a:solidFill>
                <a:effectLst/>
                <a:latin typeface="Arial" panose="020B0604020202020204" pitchFamily="34" charset="0"/>
                <a:cs typeface="Arial" panose="020B0604020202020204" pitchFamily="34" charset="0"/>
              </a:rPr>
              <a:t>David</a:t>
            </a:r>
            <a:endParaRPr lang="en-US" sz="4800" dirty="0">
              <a:solidFill>
                <a:schemeClr val="bg1"/>
              </a:solidFill>
              <a:effectLst/>
              <a:latin typeface="Arial" panose="020B0604020202020204" pitchFamily="34" charset="0"/>
              <a:cs typeface="Arial" panose="020B0604020202020204" pitchFamily="34" charset="0"/>
            </a:endParaRPr>
          </a:p>
        </p:txBody>
      </p:sp>
      <p:sp>
        <p:nvSpPr>
          <p:cNvPr id="13" name="Slide Number Placeholder 8">
            <a:extLst>
              <a:ext uri="{FF2B5EF4-FFF2-40B4-BE49-F238E27FC236}">
                <a16:creationId xmlns:a16="http://schemas.microsoft.com/office/drawing/2014/main" id="{CA44BDA5-F965-44B7-9F71-6468A03FF891}"/>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solidFill>
                  <a:srgbClr val="005DB9"/>
                </a:solidFill>
                <a:latin typeface="Arial" panose="020B0604020202020204" pitchFamily="34" charset="0"/>
                <a:cs typeface="Arial" panose="020B0604020202020204" pitchFamily="34" charset="0"/>
              </a:rPr>
              <a:pPr algn="l"/>
              <a:t>13</a:t>
            </a:fld>
            <a:endParaRPr lang="en-US" sz="800" dirty="0">
              <a:solidFill>
                <a:srgbClr val="005DB9"/>
              </a:solidFill>
              <a:latin typeface="Arial" panose="020B0604020202020204" pitchFamily="34" charset="0"/>
              <a:cs typeface="Arial" panose="020B0604020202020204" pitchFamily="34" charset="0"/>
            </a:endParaRPr>
          </a:p>
        </p:txBody>
      </p:sp>
      <p:grpSp>
        <p:nvGrpSpPr>
          <p:cNvPr id="14" name="Group 13">
            <a:extLst>
              <a:ext uri="{FF2B5EF4-FFF2-40B4-BE49-F238E27FC236}">
                <a16:creationId xmlns:a16="http://schemas.microsoft.com/office/drawing/2014/main" id="{F616C079-0E9F-40DF-A183-C881F5224ECD}"/>
              </a:ext>
            </a:extLst>
          </p:cNvPr>
          <p:cNvGrpSpPr/>
          <p:nvPr/>
        </p:nvGrpSpPr>
        <p:grpSpPr>
          <a:xfrm>
            <a:off x="9474926" y="6322423"/>
            <a:ext cx="2612571" cy="590081"/>
            <a:chOff x="9474926" y="6322423"/>
            <a:chExt cx="2612571" cy="590081"/>
          </a:xfrm>
        </p:grpSpPr>
        <p:sp>
          <p:nvSpPr>
            <p:cNvPr id="20" name="Rectangle 19">
              <a:extLst>
                <a:ext uri="{FF2B5EF4-FFF2-40B4-BE49-F238E27FC236}">
                  <a16:creationId xmlns:a16="http://schemas.microsoft.com/office/drawing/2014/main" id="{F6AA7E18-6AF9-4767-8417-0A5FEFD9766B}"/>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9BE03F8B-E598-47E0-A78F-EC134C7E0C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22" name="Straight Connector 21">
              <a:extLst>
                <a:ext uri="{FF2B5EF4-FFF2-40B4-BE49-F238E27FC236}">
                  <a16:creationId xmlns:a16="http://schemas.microsoft.com/office/drawing/2014/main" id="{3DDC27EB-4878-4BA8-9D4D-FCD45D28B943}"/>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82374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ABB6EC7-5A59-4C85-A9CB-37BDF9BA17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7" name="Group 6">
            <a:extLst>
              <a:ext uri="{FF2B5EF4-FFF2-40B4-BE49-F238E27FC236}">
                <a16:creationId xmlns:a16="http://schemas.microsoft.com/office/drawing/2014/main" id="{E3913608-A070-224F-8EA4-66EFD28048FA}"/>
              </a:ext>
            </a:extLst>
          </p:cNvPr>
          <p:cNvGrpSpPr/>
          <p:nvPr/>
        </p:nvGrpSpPr>
        <p:grpSpPr>
          <a:xfrm>
            <a:off x="9474926" y="6322423"/>
            <a:ext cx="2612571" cy="590081"/>
            <a:chOff x="9474926" y="6322423"/>
            <a:chExt cx="2612571" cy="590081"/>
          </a:xfrm>
        </p:grpSpPr>
        <p:sp>
          <p:nvSpPr>
            <p:cNvPr id="9" name="Rectangle 8">
              <a:extLst>
                <a:ext uri="{FF2B5EF4-FFF2-40B4-BE49-F238E27FC236}">
                  <a16:creationId xmlns:a16="http://schemas.microsoft.com/office/drawing/2014/main" id="{4A92CDB4-E7E8-2148-AD73-C1CD1BB8C44F}"/>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F1C10B3-7575-A34E-9723-8A74FE620EE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1" name="Straight Connector 10">
              <a:extLst>
                <a:ext uri="{FF2B5EF4-FFF2-40B4-BE49-F238E27FC236}">
                  <a16:creationId xmlns:a16="http://schemas.microsoft.com/office/drawing/2014/main" id="{CF412A48-1D9D-464C-BB31-AED1705D649D}"/>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Slide Number Placeholder 8">
            <a:extLst>
              <a:ext uri="{FF2B5EF4-FFF2-40B4-BE49-F238E27FC236}">
                <a16:creationId xmlns:a16="http://schemas.microsoft.com/office/drawing/2014/main" id="{80A64BF3-AD5E-9044-9D09-3CAC4EA93370}"/>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14</a:t>
            </a:fld>
            <a:endParaRPr lang="en-US" sz="800"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1ADED08C-78A4-419F-895F-3F15EFC3FA46}"/>
              </a:ext>
            </a:extLst>
          </p:cNvPr>
          <p:cNvSpPr txBox="1"/>
          <p:nvPr/>
        </p:nvSpPr>
        <p:spPr>
          <a:xfrm>
            <a:off x="2356523" y="92240"/>
            <a:ext cx="7316222" cy="707886"/>
          </a:xfrm>
          <a:prstGeom prst="rect">
            <a:avLst/>
          </a:prstGeom>
          <a:noFill/>
        </p:spPr>
        <p:txBody>
          <a:bodyPr wrap="square" rtlCol="0">
            <a:spAutoFit/>
          </a:bodyPr>
          <a:lstStyle/>
          <a:p>
            <a:pPr algn="ctr"/>
            <a:r>
              <a:rPr lang="en-US" sz="4000" b="1" dirty="0">
                <a:solidFill>
                  <a:srgbClr val="005CB9"/>
                </a:solidFill>
                <a:latin typeface="Arial" panose="020B0604020202020204" pitchFamily="34" charset="0"/>
                <a:cs typeface="Arial" panose="020B0604020202020204" pitchFamily="34" charset="0"/>
              </a:rPr>
              <a:t>David</a:t>
            </a:r>
          </a:p>
        </p:txBody>
      </p:sp>
      <p:pic>
        <p:nvPicPr>
          <p:cNvPr id="2" name="2_No_Way_Back_David.mov">
            <a:hlinkClick r:id="" action="ppaction://media"/>
            <a:extLst>
              <a:ext uri="{FF2B5EF4-FFF2-40B4-BE49-F238E27FC236}">
                <a16:creationId xmlns:a16="http://schemas.microsoft.com/office/drawing/2014/main" id="{3AA2DB0D-C7E7-864E-A8AB-15D6376B60A8}"/>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356523" y="800125"/>
            <a:ext cx="7290390" cy="5467793"/>
          </a:xfrm>
          <a:prstGeom prst="rect">
            <a:avLst/>
          </a:prstGeom>
        </p:spPr>
      </p:pic>
    </p:spTree>
    <p:extLst>
      <p:ext uri="{BB962C8B-B14F-4D97-AF65-F5344CB8AC3E}">
        <p14:creationId xmlns:p14="http://schemas.microsoft.com/office/powerpoint/2010/main" val="857966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34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8" descr="Adora photo2">
            <a:extLst>
              <a:ext uri="{FF2B5EF4-FFF2-40B4-BE49-F238E27FC236}">
                <a16:creationId xmlns:a16="http://schemas.microsoft.com/office/drawing/2014/main" id="{7CB20780-8AAF-42A5-A244-F2ACF7235380}"/>
              </a:ext>
            </a:extLst>
          </p:cNvPr>
          <p:cNvPicPr>
            <a:picLocks noChangeAspect="1" noChangeArrowheads="1"/>
          </p:cNvPicPr>
          <p:nvPr/>
        </p:nvPicPr>
        <p:blipFill rotWithShape="1">
          <a:blip r:embed="rId3" cstate="print"/>
          <a:srcRect l="21081" r="7665"/>
          <a:stretch/>
        </p:blipFill>
        <p:spPr>
          <a:xfrm>
            <a:off x="-93538" y="0"/>
            <a:ext cx="5913119" cy="6858000"/>
          </a:xfrm>
          <a:prstGeom prst="rect">
            <a:avLst/>
          </a:prstGeom>
          <a:solidFill>
            <a:srgbClr val="FFFFFF">
              <a:shade val="85000"/>
            </a:srgbClr>
          </a:solidFill>
          <a:ln w="88900" cap="sq">
            <a:noFill/>
            <a:miter lim="800000"/>
          </a:ln>
          <a:effectLst/>
          <a:scene3d>
            <a:camera prst="orthographicFront"/>
            <a:lightRig rig="twoPt" dir="t">
              <a:rot lat="0" lon="0" rev="7200000"/>
            </a:lightRig>
          </a:scene3d>
          <a:sp3d>
            <a:bevelT w="25400" h="19050"/>
            <a:contourClr>
              <a:srgbClr val="FFFFFF"/>
            </a:contourClr>
          </a:sp3d>
        </p:spPr>
      </p:pic>
      <p:sp>
        <p:nvSpPr>
          <p:cNvPr id="9" name="Slide Number Placeholder 8">
            <a:extLst>
              <a:ext uri="{FF2B5EF4-FFF2-40B4-BE49-F238E27FC236}">
                <a16:creationId xmlns:a16="http://schemas.microsoft.com/office/drawing/2014/main" id="{22DF4B5D-F15A-564F-8A74-019ACA3F4F9F}"/>
              </a:ext>
            </a:extLst>
          </p:cNvPr>
          <p:cNvSpPr>
            <a:spLocks noGrp="1"/>
          </p:cNvSpPr>
          <p:nvPr>
            <p:ph type="sldNum" sz="quarter" idx="12"/>
          </p:nvPr>
        </p:nvSpPr>
        <p:spPr>
          <a:xfrm>
            <a:off x="100359" y="6535882"/>
            <a:ext cx="826701" cy="322118"/>
          </a:xfrm>
        </p:spPr>
        <p:txBody>
          <a:bodyPr/>
          <a:lstStyle/>
          <a:p>
            <a:pPr algn="l"/>
            <a:fld id="{8546711A-3ACE-4502-A944-5F848500C5E6}" type="slidenum">
              <a:rPr lang="en-US" sz="800" smtClean="0">
                <a:solidFill>
                  <a:srgbClr val="005DB9"/>
                </a:solidFill>
                <a:latin typeface="Arial" panose="020B0604020202020204" pitchFamily="34" charset="0"/>
                <a:cs typeface="Arial" panose="020B0604020202020204" pitchFamily="34" charset="0"/>
              </a:rPr>
              <a:pPr algn="l"/>
              <a:t>15</a:t>
            </a:fld>
            <a:endParaRPr lang="en-US" sz="800" dirty="0">
              <a:solidFill>
                <a:srgbClr val="005DB9"/>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6ECE6810-0FC6-4031-AFF1-E665312C0D91}"/>
              </a:ext>
            </a:extLst>
          </p:cNvPr>
          <p:cNvSpPr txBox="1"/>
          <p:nvPr/>
        </p:nvSpPr>
        <p:spPr>
          <a:xfrm>
            <a:off x="6307921" y="230777"/>
            <a:ext cx="5487346" cy="1107996"/>
          </a:xfrm>
          <a:prstGeom prst="rect">
            <a:avLst/>
          </a:prstGeom>
          <a:noFill/>
        </p:spPr>
        <p:txBody>
          <a:bodyPr wrap="square" rtlCol="0">
            <a:spAutoFit/>
          </a:bodyPr>
          <a:lstStyle/>
          <a:p>
            <a:r>
              <a:rPr lang="en-US" sz="6600" b="1" dirty="0">
                <a:solidFill>
                  <a:schemeClr val="bg1"/>
                </a:solidFill>
                <a:effectLst/>
                <a:latin typeface="Arial" panose="020B0604020202020204" pitchFamily="34" charset="0"/>
                <a:cs typeface="Arial" panose="020B0604020202020204" pitchFamily="34" charset="0"/>
              </a:rPr>
              <a:t>Tailgating</a:t>
            </a:r>
            <a:endParaRPr lang="en-US" sz="6600" dirty="0">
              <a:solidFill>
                <a:schemeClr val="bg1"/>
              </a:solidFill>
              <a:effectLst/>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73C90606-97F2-4CA9-B192-489B8BAD726B}"/>
              </a:ext>
            </a:extLst>
          </p:cNvPr>
          <p:cNvSpPr txBox="1"/>
          <p:nvPr/>
        </p:nvSpPr>
        <p:spPr>
          <a:xfrm>
            <a:off x="6307921" y="2848165"/>
            <a:ext cx="4433925" cy="2554545"/>
          </a:xfrm>
          <a:prstGeom prst="rect">
            <a:avLst/>
          </a:prstGeom>
          <a:noFill/>
        </p:spPr>
        <p:txBody>
          <a:bodyPr wrap="square" rtlCol="0">
            <a:spAutoFit/>
          </a:bodyPr>
          <a:lstStyle/>
          <a:p>
            <a:r>
              <a:rPr lang="en-US" sz="4000" b="1" baseline="-25000" dirty="0">
                <a:latin typeface="Arial" panose="020B0604020202020204" pitchFamily="34" charset="0"/>
                <a:cs typeface="Arial" panose="020B0604020202020204" pitchFamily="34" charset="0"/>
              </a:rPr>
              <a:t>Age 18  </a:t>
            </a:r>
          </a:p>
          <a:p>
            <a:endParaRPr lang="en-US" sz="4000" b="1" baseline="-25000" dirty="0">
              <a:latin typeface="Arial" panose="020B0604020202020204" pitchFamily="34" charset="0"/>
              <a:cs typeface="Arial" panose="020B0604020202020204" pitchFamily="34" charset="0"/>
            </a:endParaRPr>
          </a:p>
          <a:p>
            <a:r>
              <a:rPr lang="en-US" sz="4000" b="1" baseline="-25000" dirty="0">
                <a:solidFill>
                  <a:schemeClr val="bg1"/>
                </a:solidFill>
                <a:latin typeface="Arial" panose="020B0604020202020204" pitchFamily="34" charset="0"/>
                <a:cs typeface="Arial" panose="020B0604020202020204" pitchFamily="34" charset="0"/>
              </a:rPr>
              <a:t>Never took driver education</a:t>
            </a:r>
          </a:p>
          <a:p>
            <a:endParaRPr lang="en-US" sz="4000" b="1" baseline="-25000" dirty="0">
              <a:latin typeface="Arial" panose="020B0604020202020204" pitchFamily="34" charset="0"/>
              <a:cs typeface="Arial" panose="020B0604020202020204" pitchFamily="34" charset="0"/>
            </a:endParaRPr>
          </a:p>
          <a:p>
            <a:r>
              <a:rPr lang="en-US" sz="4000" b="1" baseline="-25000" dirty="0">
                <a:latin typeface="Arial" panose="020B0604020202020204" pitchFamily="34" charset="0"/>
                <a:cs typeface="Arial" panose="020B0604020202020204" pitchFamily="34" charset="0"/>
              </a:rPr>
              <a:t>Licensed 1 month </a:t>
            </a:r>
          </a:p>
        </p:txBody>
      </p:sp>
      <p:sp>
        <p:nvSpPr>
          <p:cNvPr id="17" name="TextBox 16">
            <a:extLst>
              <a:ext uri="{FF2B5EF4-FFF2-40B4-BE49-F238E27FC236}">
                <a16:creationId xmlns:a16="http://schemas.microsoft.com/office/drawing/2014/main" id="{73377C11-1070-472D-ABCE-DA55B4C51054}"/>
              </a:ext>
            </a:extLst>
          </p:cNvPr>
          <p:cNvSpPr txBox="1"/>
          <p:nvPr/>
        </p:nvSpPr>
        <p:spPr>
          <a:xfrm>
            <a:off x="6307921" y="1962664"/>
            <a:ext cx="3190306" cy="830997"/>
          </a:xfrm>
          <a:prstGeom prst="rect">
            <a:avLst/>
          </a:prstGeom>
          <a:noFill/>
        </p:spPr>
        <p:txBody>
          <a:bodyPr wrap="square" rtlCol="0">
            <a:spAutoFit/>
          </a:bodyPr>
          <a:lstStyle/>
          <a:p>
            <a:r>
              <a:rPr lang="en-US" sz="4800" b="1" dirty="0">
                <a:solidFill>
                  <a:schemeClr val="bg1"/>
                </a:solidFill>
                <a:effectLst/>
                <a:latin typeface="Arial" panose="020B0604020202020204" pitchFamily="34" charset="0"/>
                <a:cs typeface="Arial" panose="020B0604020202020204" pitchFamily="34" charset="0"/>
              </a:rPr>
              <a:t>Adora</a:t>
            </a:r>
            <a:endParaRPr lang="en-US" sz="4800" dirty="0">
              <a:solidFill>
                <a:schemeClr val="bg1"/>
              </a:solidFill>
              <a:effectLst/>
              <a:latin typeface="Arial" panose="020B0604020202020204" pitchFamily="34" charset="0"/>
              <a:cs typeface="Arial" panose="020B0604020202020204" pitchFamily="34" charset="0"/>
            </a:endParaRPr>
          </a:p>
        </p:txBody>
      </p:sp>
      <p:grpSp>
        <p:nvGrpSpPr>
          <p:cNvPr id="14" name="Group 13">
            <a:extLst>
              <a:ext uri="{FF2B5EF4-FFF2-40B4-BE49-F238E27FC236}">
                <a16:creationId xmlns:a16="http://schemas.microsoft.com/office/drawing/2014/main" id="{EC6AABA7-7C4D-44BF-A15C-7B9658388792}"/>
              </a:ext>
            </a:extLst>
          </p:cNvPr>
          <p:cNvGrpSpPr/>
          <p:nvPr/>
        </p:nvGrpSpPr>
        <p:grpSpPr>
          <a:xfrm>
            <a:off x="9474926" y="6322423"/>
            <a:ext cx="2612571" cy="590081"/>
            <a:chOff x="9474926" y="6322423"/>
            <a:chExt cx="2612571" cy="590081"/>
          </a:xfrm>
        </p:grpSpPr>
        <p:sp>
          <p:nvSpPr>
            <p:cNvPr id="18" name="Rectangle 17">
              <a:extLst>
                <a:ext uri="{FF2B5EF4-FFF2-40B4-BE49-F238E27FC236}">
                  <a16:creationId xmlns:a16="http://schemas.microsoft.com/office/drawing/2014/main" id="{CF7F598C-1EEC-4A3B-BC79-52788CA5F545}"/>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63C030F1-9E2C-4589-A5EC-14399C4EEC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21" name="Straight Connector 20">
              <a:extLst>
                <a:ext uri="{FF2B5EF4-FFF2-40B4-BE49-F238E27FC236}">
                  <a16:creationId xmlns:a16="http://schemas.microsoft.com/office/drawing/2014/main" id="{C3788B3D-655E-4D8A-AE78-B0F465EFA962}"/>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04600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11D0C22-F06C-4E08-9125-A60A25835E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3" name="Group 12">
            <a:extLst>
              <a:ext uri="{FF2B5EF4-FFF2-40B4-BE49-F238E27FC236}">
                <a16:creationId xmlns:a16="http://schemas.microsoft.com/office/drawing/2014/main" id="{B81102D5-A074-7442-8D49-2D11C4912E0F}"/>
              </a:ext>
            </a:extLst>
          </p:cNvPr>
          <p:cNvGrpSpPr/>
          <p:nvPr/>
        </p:nvGrpSpPr>
        <p:grpSpPr>
          <a:xfrm>
            <a:off x="9474926" y="6322423"/>
            <a:ext cx="2612571" cy="590081"/>
            <a:chOff x="9474926" y="6322423"/>
            <a:chExt cx="2612571" cy="590081"/>
          </a:xfrm>
        </p:grpSpPr>
        <p:sp>
          <p:nvSpPr>
            <p:cNvPr id="14" name="Rectangle 13">
              <a:extLst>
                <a:ext uri="{FF2B5EF4-FFF2-40B4-BE49-F238E27FC236}">
                  <a16:creationId xmlns:a16="http://schemas.microsoft.com/office/drawing/2014/main" id="{B445D602-B0D8-2841-839E-1C28E99E876B}"/>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975741B3-2885-DC4E-B984-D30F9278CE1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6" name="Straight Connector 15">
              <a:extLst>
                <a:ext uri="{FF2B5EF4-FFF2-40B4-BE49-F238E27FC236}">
                  <a16:creationId xmlns:a16="http://schemas.microsoft.com/office/drawing/2014/main" id="{438BE726-E461-1D48-A118-7E5C3EB6D087}"/>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7" name="Slide Number Placeholder 8">
            <a:extLst>
              <a:ext uri="{FF2B5EF4-FFF2-40B4-BE49-F238E27FC236}">
                <a16:creationId xmlns:a16="http://schemas.microsoft.com/office/drawing/2014/main" id="{B526E7F2-8FC3-0846-AA06-E6B88A5EE28F}"/>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16</a:t>
            </a:fld>
            <a:endParaRPr lang="en-US" sz="8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012A7B45-7C3D-4F9C-9B1C-72688E8EDED6}"/>
              </a:ext>
            </a:extLst>
          </p:cNvPr>
          <p:cNvSpPr txBox="1"/>
          <p:nvPr/>
        </p:nvSpPr>
        <p:spPr>
          <a:xfrm>
            <a:off x="2408643" y="92240"/>
            <a:ext cx="7316222" cy="707886"/>
          </a:xfrm>
          <a:prstGeom prst="rect">
            <a:avLst/>
          </a:prstGeom>
          <a:noFill/>
        </p:spPr>
        <p:txBody>
          <a:bodyPr wrap="square" rtlCol="0">
            <a:spAutoFit/>
          </a:bodyPr>
          <a:lstStyle/>
          <a:p>
            <a:pPr algn="ctr"/>
            <a:r>
              <a:rPr lang="en-US" sz="4000" b="1" dirty="0">
                <a:solidFill>
                  <a:srgbClr val="005CB9"/>
                </a:solidFill>
                <a:latin typeface="Arial" panose="020B0604020202020204" pitchFamily="34" charset="0"/>
                <a:cs typeface="Arial" panose="020B0604020202020204" pitchFamily="34" charset="0"/>
              </a:rPr>
              <a:t>Adora</a:t>
            </a:r>
          </a:p>
        </p:txBody>
      </p:sp>
      <p:pic>
        <p:nvPicPr>
          <p:cNvPr id="2" name="3_No_Way_Back_Adora.mov">
            <a:hlinkClick r:id="" action="ppaction://media"/>
            <a:extLst>
              <a:ext uri="{FF2B5EF4-FFF2-40B4-BE49-F238E27FC236}">
                <a16:creationId xmlns:a16="http://schemas.microsoft.com/office/drawing/2014/main" id="{E685BFAF-2196-0649-BCDD-9CF6F16FCAAC}"/>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385769" y="760205"/>
            <a:ext cx="7361970" cy="5521478"/>
          </a:xfrm>
          <a:prstGeom prst="rect">
            <a:avLst/>
          </a:prstGeom>
        </p:spPr>
      </p:pic>
    </p:spTree>
    <p:extLst>
      <p:ext uri="{BB962C8B-B14F-4D97-AF65-F5344CB8AC3E}">
        <p14:creationId xmlns:p14="http://schemas.microsoft.com/office/powerpoint/2010/main" val="2326911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05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4" descr="Kelley photo">
            <a:extLst>
              <a:ext uri="{FF2B5EF4-FFF2-40B4-BE49-F238E27FC236}">
                <a16:creationId xmlns:a16="http://schemas.microsoft.com/office/drawing/2014/main" id="{390AA656-F93C-4F0D-8152-A49625DE3512}"/>
              </a:ext>
            </a:extLst>
          </p:cNvPr>
          <p:cNvPicPr>
            <a:picLocks noChangeAspect="1" noChangeArrowheads="1"/>
          </p:cNvPicPr>
          <p:nvPr/>
        </p:nvPicPr>
        <p:blipFill rotWithShape="1">
          <a:blip r:embed="rId3" cstate="print"/>
          <a:srcRect l="16540" r="21213"/>
          <a:stretch/>
        </p:blipFill>
        <p:spPr bwMode="auto">
          <a:xfrm>
            <a:off x="1" y="0"/>
            <a:ext cx="5819580" cy="6868659"/>
          </a:xfrm>
          <a:prstGeom prst="rect">
            <a:avLst/>
          </a:prstGeom>
          <a:solidFill>
            <a:srgbClr val="FFFFFF">
              <a:shade val="85000"/>
            </a:srgbClr>
          </a:solidFill>
          <a:ln w="88900" cap="sq">
            <a:noFill/>
            <a:miter lim="800000"/>
          </a:ln>
          <a:effectLst/>
          <a:scene3d>
            <a:camera prst="orthographicFront"/>
            <a:lightRig rig="twoPt" dir="t">
              <a:rot lat="0" lon="0" rev="7200000"/>
            </a:lightRig>
          </a:scene3d>
          <a:sp3d>
            <a:bevelT w="25400" h="19050"/>
            <a:contourClr>
              <a:srgbClr val="FFFFFF"/>
            </a:contourClr>
          </a:sp3d>
        </p:spPr>
      </p:pic>
      <p:grpSp>
        <p:nvGrpSpPr>
          <p:cNvPr id="7" name="Group 6">
            <a:extLst>
              <a:ext uri="{FF2B5EF4-FFF2-40B4-BE49-F238E27FC236}">
                <a16:creationId xmlns:a16="http://schemas.microsoft.com/office/drawing/2014/main" id="{3C9BA592-227E-A941-90F0-878CE635DBDD}"/>
              </a:ext>
            </a:extLst>
          </p:cNvPr>
          <p:cNvGrpSpPr/>
          <p:nvPr/>
        </p:nvGrpSpPr>
        <p:grpSpPr>
          <a:xfrm>
            <a:off x="9474926" y="6322423"/>
            <a:ext cx="2612571" cy="590081"/>
            <a:chOff x="9474926" y="6322423"/>
            <a:chExt cx="2612571" cy="590081"/>
          </a:xfrm>
        </p:grpSpPr>
        <p:sp>
          <p:nvSpPr>
            <p:cNvPr id="9" name="Rectangle 8">
              <a:extLst>
                <a:ext uri="{FF2B5EF4-FFF2-40B4-BE49-F238E27FC236}">
                  <a16:creationId xmlns:a16="http://schemas.microsoft.com/office/drawing/2014/main" id="{1FC549D0-BC51-134E-BC6F-609AF11A9AAD}"/>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5AA5AC3D-C507-0A46-9FF5-A8E0222176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1" name="Straight Connector 10">
              <a:extLst>
                <a:ext uri="{FF2B5EF4-FFF2-40B4-BE49-F238E27FC236}">
                  <a16:creationId xmlns:a16="http://schemas.microsoft.com/office/drawing/2014/main" id="{BEA9416A-793F-624F-8ACE-2170A0921076}"/>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Slide Number Placeholder 8">
            <a:extLst>
              <a:ext uri="{FF2B5EF4-FFF2-40B4-BE49-F238E27FC236}">
                <a16:creationId xmlns:a16="http://schemas.microsoft.com/office/drawing/2014/main" id="{AA120D08-4A16-D744-9855-C3A69D3CE9EA}"/>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17</a:t>
            </a:fld>
            <a:endParaRPr lang="en-US" sz="800" dirty="0">
              <a:latin typeface="Arial" panose="020B0604020202020204" pitchFamily="34" charset="0"/>
              <a:cs typeface="Arial" panose="020B0604020202020204" pitchFamily="34" charset="0"/>
            </a:endParaRPr>
          </a:p>
        </p:txBody>
      </p:sp>
      <p:sp>
        <p:nvSpPr>
          <p:cNvPr id="13" name="Slide Number Placeholder 8">
            <a:extLst>
              <a:ext uri="{FF2B5EF4-FFF2-40B4-BE49-F238E27FC236}">
                <a16:creationId xmlns:a16="http://schemas.microsoft.com/office/drawing/2014/main" id="{459CA685-2BBB-430C-A6E6-ECA91B819C30}"/>
              </a:ext>
            </a:extLst>
          </p:cNvPr>
          <p:cNvSpPr>
            <a:spLocks noGrp="1"/>
          </p:cNvSpPr>
          <p:nvPr>
            <p:ph type="sldNum" sz="quarter" idx="12"/>
          </p:nvPr>
        </p:nvSpPr>
        <p:spPr>
          <a:xfrm>
            <a:off x="100359" y="6535882"/>
            <a:ext cx="826701" cy="322118"/>
          </a:xfrm>
        </p:spPr>
        <p:txBody>
          <a:bodyPr/>
          <a:lstStyle/>
          <a:p>
            <a:pPr algn="l"/>
            <a:fld id="{8546711A-3ACE-4502-A944-5F848500C5E6}" type="slidenum">
              <a:rPr lang="en-US" sz="800" smtClean="0">
                <a:solidFill>
                  <a:srgbClr val="005DB9"/>
                </a:solidFill>
                <a:latin typeface="Arial" panose="020B0604020202020204" pitchFamily="34" charset="0"/>
                <a:cs typeface="Arial" panose="020B0604020202020204" pitchFamily="34" charset="0"/>
              </a:rPr>
              <a:pPr algn="l"/>
              <a:t>17</a:t>
            </a:fld>
            <a:endParaRPr lang="en-US" sz="800" dirty="0">
              <a:solidFill>
                <a:srgbClr val="005DB9"/>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90649CFF-1E29-44E1-9A80-DC5DDEB3447B}"/>
              </a:ext>
            </a:extLst>
          </p:cNvPr>
          <p:cNvSpPr txBox="1"/>
          <p:nvPr/>
        </p:nvSpPr>
        <p:spPr>
          <a:xfrm>
            <a:off x="6266937" y="242098"/>
            <a:ext cx="6226114" cy="1733808"/>
          </a:xfrm>
          <a:prstGeom prst="rect">
            <a:avLst/>
          </a:prstGeom>
          <a:noFill/>
        </p:spPr>
        <p:txBody>
          <a:bodyPr wrap="square" rtlCol="0">
            <a:spAutoFit/>
          </a:bodyPr>
          <a:lstStyle/>
          <a:p>
            <a:pPr>
              <a:lnSpc>
                <a:spcPts val="6400"/>
              </a:lnSpc>
            </a:pPr>
            <a:r>
              <a:rPr lang="en-US" sz="6000" b="1" dirty="0">
                <a:solidFill>
                  <a:schemeClr val="bg1"/>
                </a:solidFill>
                <a:latin typeface="Arial" panose="020B0604020202020204" pitchFamily="34" charset="0"/>
                <a:cs typeface="Arial" panose="020B0604020202020204" pitchFamily="34" charset="0"/>
              </a:rPr>
              <a:t>Poor Time Management</a:t>
            </a:r>
            <a:endParaRPr lang="en-US" sz="6000" dirty="0">
              <a:solidFill>
                <a:schemeClr val="bg1"/>
              </a:solidFill>
              <a:effectLst/>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7ACF0E4E-8DC5-49D1-A76D-5B2299D5C3F5}"/>
              </a:ext>
            </a:extLst>
          </p:cNvPr>
          <p:cNvSpPr txBox="1"/>
          <p:nvPr/>
        </p:nvSpPr>
        <p:spPr>
          <a:xfrm>
            <a:off x="6266937" y="3104197"/>
            <a:ext cx="4433925" cy="2923877"/>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Age 24  </a:t>
            </a:r>
          </a:p>
          <a:p>
            <a:endParaRPr lang="en-US" sz="2400" b="1" dirty="0">
              <a:latin typeface="Arial" panose="020B0604020202020204" pitchFamily="34" charset="0"/>
              <a:cs typeface="Arial" panose="020B0604020202020204" pitchFamily="34" charset="0"/>
            </a:endParaRPr>
          </a:p>
          <a:p>
            <a:r>
              <a:rPr lang="en-US" sz="2400" b="1" dirty="0">
                <a:solidFill>
                  <a:schemeClr val="bg1"/>
                </a:solidFill>
                <a:latin typeface="Arial" panose="020B0604020202020204" pitchFamily="34" charset="0"/>
                <a:cs typeface="Arial" panose="020B0604020202020204" pitchFamily="34" charset="0"/>
              </a:rPr>
              <a:t>Never took driver ed</a:t>
            </a: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Road known for crashes</a:t>
            </a:r>
          </a:p>
          <a:p>
            <a:endParaRPr lang="en-US" sz="2400" b="1" dirty="0">
              <a:latin typeface="Arial" panose="020B0604020202020204" pitchFamily="34" charset="0"/>
              <a:cs typeface="Arial" panose="020B0604020202020204" pitchFamily="34" charset="0"/>
            </a:endParaRPr>
          </a:p>
          <a:p>
            <a:r>
              <a:rPr lang="en-US" sz="2400" b="1" dirty="0">
                <a:solidFill>
                  <a:schemeClr val="bg1"/>
                </a:solidFill>
                <a:latin typeface="Arial" panose="020B0604020202020204" pitchFamily="34" charset="0"/>
                <a:cs typeface="Arial" panose="020B0604020202020204" pitchFamily="34" charset="0"/>
              </a:rPr>
              <a:t>Weather conditions / rainy</a:t>
            </a:r>
          </a:p>
          <a:p>
            <a:endParaRPr lang="en-US" sz="2400" b="1" baseline="-25000"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426B3E9A-499F-4F91-87B1-4C718349873B}"/>
              </a:ext>
            </a:extLst>
          </p:cNvPr>
          <p:cNvSpPr txBox="1"/>
          <p:nvPr/>
        </p:nvSpPr>
        <p:spPr>
          <a:xfrm>
            <a:off x="6266937" y="2218696"/>
            <a:ext cx="3190306" cy="830997"/>
          </a:xfrm>
          <a:prstGeom prst="rect">
            <a:avLst/>
          </a:prstGeom>
          <a:noFill/>
        </p:spPr>
        <p:txBody>
          <a:bodyPr wrap="square" rtlCol="0">
            <a:spAutoFit/>
          </a:bodyPr>
          <a:lstStyle/>
          <a:p>
            <a:r>
              <a:rPr lang="en-US" sz="4800" b="1" dirty="0">
                <a:solidFill>
                  <a:schemeClr val="bg1"/>
                </a:solidFill>
                <a:effectLst/>
                <a:latin typeface="Arial" panose="020B0604020202020204" pitchFamily="34" charset="0"/>
                <a:cs typeface="Arial" panose="020B0604020202020204" pitchFamily="34" charset="0"/>
              </a:rPr>
              <a:t>Kelley</a:t>
            </a:r>
            <a:endParaRPr lang="en-US" sz="4800" dirty="0">
              <a:solidFill>
                <a:schemeClr val="bg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6014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4CBF2928-8B5B-B146-AD55-9D26FE7FB585}"/>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solidFill>
                  <a:srgbClr val="005DB9"/>
                </a:solidFill>
                <a:latin typeface="Arial" panose="020B0604020202020204" pitchFamily="34" charset="0"/>
                <a:cs typeface="Arial" panose="020B0604020202020204" pitchFamily="34" charset="0"/>
              </a:rPr>
              <a:pPr algn="l"/>
              <a:t>18</a:t>
            </a:fld>
            <a:endParaRPr lang="en-US" sz="800" dirty="0">
              <a:solidFill>
                <a:srgbClr val="005DB9"/>
              </a:solidFill>
              <a:latin typeface="Arial" panose="020B06040202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D2DC3C63-C3DE-4BC3-B75E-337716ADD9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TextBox 15">
            <a:extLst>
              <a:ext uri="{FF2B5EF4-FFF2-40B4-BE49-F238E27FC236}">
                <a16:creationId xmlns:a16="http://schemas.microsoft.com/office/drawing/2014/main" id="{C0A28BB1-1CBE-4D03-ACF1-7ABE6E141B84}"/>
              </a:ext>
            </a:extLst>
          </p:cNvPr>
          <p:cNvSpPr txBox="1"/>
          <p:nvPr/>
        </p:nvSpPr>
        <p:spPr>
          <a:xfrm>
            <a:off x="2356523" y="111103"/>
            <a:ext cx="7316222" cy="707886"/>
          </a:xfrm>
          <a:prstGeom prst="rect">
            <a:avLst/>
          </a:prstGeom>
          <a:noFill/>
        </p:spPr>
        <p:txBody>
          <a:bodyPr wrap="square" rtlCol="0">
            <a:spAutoFit/>
          </a:bodyPr>
          <a:lstStyle/>
          <a:p>
            <a:pPr algn="ctr"/>
            <a:r>
              <a:rPr lang="en-US" sz="4000" b="1" dirty="0">
                <a:solidFill>
                  <a:srgbClr val="005CB9"/>
                </a:solidFill>
                <a:latin typeface="Arial" panose="020B0604020202020204" pitchFamily="34" charset="0"/>
                <a:cs typeface="Arial" panose="020B0604020202020204" pitchFamily="34" charset="0"/>
              </a:rPr>
              <a:t>Kelley</a:t>
            </a:r>
          </a:p>
        </p:txBody>
      </p:sp>
      <p:grpSp>
        <p:nvGrpSpPr>
          <p:cNvPr id="15" name="Group 14">
            <a:extLst>
              <a:ext uri="{FF2B5EF4-FFF2-40B4-BE49-F238E27FC236}">
                <a16:creationId xmlns:a16="http://schemas.microsoft.com/office/drawing/2014/main" id="{D8D799A5-7FF2-9645-AB4B-E834163FE30A}"/>
              </a:ext>
            </a:extLst>
          </p:cNvPr>
          <p:cNvGrpSpPr/>
          <p:nvPr/>
        </p:nvGrpSpPr>
        <p:grpSpPr>
          <a:xfrm>
            <a:off x="9474926" y="6322423"/>
            <a:ext cx="2612571" cy="590081"/>
            <a:chOff x="9474926" y="6322423"/>
            <a:chExt cx="2612571" cy="590081"/>
          </a:xfrm>
        </p:grpSpPr>
        <p:sp>
          <p:nvSpPr>
            <p:cNvPr id="17" name="Rectangle 16">
              <a:extLst>
                <a:ext uri="{FF2B5EF4-FFF2-40B4-BE49-F238E27FC236}">
                  <a16:creationId xmlns:a16="http://schemas.microsoft.com/office/drawing/2014/main" id="{CC9E9575-3393-CF48-B811-BAA552EC0F48}"/>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7C690016-65A7-C04F-87E5-68935BF9676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9" name="Straight Connector 18">
              <a:extLst>
                <a:ext uri="{FF2B5EF4-FFF2-40B4-BE49-F238E27FC236}">
                  <a16:creationId xmlns:a16="http://schemas.microsoft.com/office/drawing/2014/main" id="{697BB0B4-97EF-9448-A99A-8143B2A525F3}"/>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2" name="4_No_Way_Back_Kelley.mov">
            <a:hlinkClick r:id="" action="ppaction://media"/>
            <a:extLst>
              <a:ext uri="{FF2B5EF4-FFF2-40B4-BE49-F238E27FC236}">
                <a16:creationId xmlns:a16="http://schemas.microsoft.com/office/drawing/2014/main" id="{F52CA3CF-5589-6A43-A8EA-DA442DBF8F84}"/>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387422" y="818989"/>
            <a:ext cx="7254424" cy="5440818"/>
          </a:xfrm>
          <a:prstGeom prst="rect">
            <a:avLst/>
          </a:prstGeom>
        </p:spPr>
      </p:pic>
    </p:spTree>
    <p:extLst>
      <p:ext uri="{BB962C8B-B14F-4D97-AF65-F5344CB8AC3E}">
        <p14:creationId xmlns:p14="http://schemas.microsoft.com/office/powerpoint/2010/main" val="3761866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69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4" descr="Amy photo">
            <a:extLst>
              <a:ext uri="{FF2B5EF4-FFF2-40B4-BE49-F238E27FC236}">
                <a16:creationId xmlns:a16="http://schemas.microsoft.com/office/drawing/2014/main" id="{E6EC7B39-C9ED-417B-9EF2-24707995AECB}"/>
              </a:ext>
            </a:extLst>
          </p:cNvPr>
          <p:cNvPicPr>
            <a:picLocks noChangeAspect="1" noChangeArrowheads="1"/>
          </p:cNvPicPr>
          <p:nvPr/>
        </p:nvPicPr>
        <p:blipFill rotWithShape="1">
          <a:blip r:embed="rId3" cstate="print"/>
          <a:srcRect l="29902" t="5777" r="16330"/>
          <a:stretch/>
        </p:blipFill>
        <p:spPr bwMode="auto">
          <a:xfrm>
            <a:off x="-93540" y="-10660"/>
            <a:ext cx="5913119" cy="6868660"/>
          </a:xfrm>
          <a:prstGeom prst="rect">
            <a:avLst/>
          </a:prstGeom>
          <a:solidFill>
            <a:srgbClr val="FFFFFF">
              <a:shade val="85000"/>
            </a:srgbClr>
          </a:solidFill>
          <a:ln w="88900" cap="sq">
            <a:noFill/>
            <a:miter lim="800000"/>
          </a:ln>
          <a:effectLst/>
          <a:scene3d>
            <a:camera prst="orthographicFront"/>
            <a:lightRig rig="twoPt" dir="t">
              <a:rot lat="0" lon="0" rev="7200000"/>
            </a:lightRig>
          </a:scene3d>
          <a:sp3d>
            <a:bevelT w="25400" h="19050"/>
            <a:contourClr>
              <a:srgbClr val="FFFFFF"/>
            </a:contourClr>
          </a:sp3d>
        </p:spPr>
      </p:pic>
      <p:sp>
        <p:nvSpPr>
          <p:cNvPr id="16" name="TextBox 15">
            <a:extLst>
              <a:ext uri="{FF2B5EF4-FFF2-40B4-BE49-F238E27FC236}">
                <a16:creationId xmlns:a16="http://schemas.microsoft.com/office/drawing/2014/main" id="{8F75A1F7-BA8E-432A-A79A-67126F864C22}"/>
              </a:ext>
            </a:extLst>
          </p:cNvPr>
          <p:cNvSpPr txBox="1"/>
          <p:nvPr/>
        </p:nvSpPr>
        <p:spPr>
          <a:xfrm>
            <a:off x="6202740" y="242098"/>
            <a:ext cx="6226114" cy="1733808"/>
          </a:xfrm>
          <a:prstGeom prst="rect">
            <a:avLst/>
          </a:prstGeom>
          <a:noFill/>
        </p:spPr>
        <p:txBody>
          <a:bodyPr wrap="square" rtlCol="0">
            <a:spAutoFit/>
          </a:bodyPr>
          <a:lstStyle/>
          <a:p>
            <a:pPr>
              <a:lnSpc>
                <a:spcPts val="6400"/>
              </a:lnSpc>
            </a:pPr>
            <a:r>
              <a:rPr lang="en-US" sz="6000" b="1" dirty="0">
                <a:solidFill>
                  <a:schemeClr val="bg1"/>
                </a:solidFill>
                <a:latin typeface="Arial" panose="020B0604020202020204" pitchFamily="34" charset="0"/>
                <a:cs typeface="Arial" panose="020B0604020202020204" pitchFamily="34" charset="0"/>
              </a:rPr>
              <a:t>Line of Sight / Path of Travel</a:t>
            </a:r>
            <a:endParaRPr lang="en-US" sz="6000" dirty="0">
              <a:solidFill>
                <a:schemeClr val="bg1"/>
              </a:solidFill>
              <a:effectLst/>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07075A9D-2020-42DC-8540-E1EEBBE45333}"/>
              </a:ext>
            </a:extLst>
          </p:cNvPr>
          <p:cNvSpPr txBox="1"/>
          <p:nvPr/>
        </p:nvSpPr>
        <p:spPr>
          <a:xfrm>
            <a:off x="6166164" y="3292483"/>
            <a:ext cx="5185594" cy="2677656"/>
          </a:xfrm>
          <a:prstGeom prst="rect">
            <a:avLst/>
          </a:prstGeom>
          <a:noFill/>
        </p:spPr>
        <p:txBody>
          <a:bodyPr wrap="square" rtlCol="0">
            <a:spAutoFit/>
          </a:bodyPr>
          <a:lstStyle/>
          <a:p>
            <a:r>
              <a:rPr lang="en-US" sz="2400" b="1" dirty="0">
                <a:solidFill>
                  <a:srgbClr val="FFFF00"/>
                </a:solidFill>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Age 17  </a:t>
            </a:r>
          </a:p>
          <a:p>
            <a:endParaRPr lang="en-US" sz="2400" b="1" dirty="0">
              <a:latin typeface="Arial" panose="020B0604020202020204" pitchFamily="34" charset="0"/>
              <a:cs typeface="Arial" panose="020B0604020202020204" pitchFamily="34" charset="0"/>
            </a:endParaRPr>
          </a:p>
          <a:p>
            <a:r>
              <a:rPr lang="en-US" sz="2400" b="1" dirty="0">
                <a:solidFill>
                  <a:schemeClr val="bg1"/>
                </a:solidFill>
                <a:latin typeface="Arial" panose="020B0604020202020204" pitchFamily="34" charset="0"/>
                <a:cs typeface="Arial" panose="020B0604020202020204" pitchFamily="34" charset="0"/>
              </a:rPr>
              <a:t>“Just” a passenger</a:t>
            </a: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 Driver couldn’t see around curve</a:t>
            </a: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 </a:t>
            </a:r>
            <a:r>
              <a:rPr lang="en-US" sz="2400" b="1" dirty="0">
                <a:solidFill>
                  <a:schemeClr val="bg1"/>
                </a:solidFill>
                <a:latin typeface="Arial" panose="020B0604020202020204" pitchFamily="34" charset="0"/>
                <a:cs typeface="Arial" panose="020B0604020202020204" pitchFamily="34" charset="0"/>
              </a:rPr>
              <a:t>Driver was inattentive / talking</a:t>
            </a:r>
          </a:p>
        </p:txBody>
      </p:sp>
      <p:sp>
        <p:nvSpPr>
          <p:cNvPr id="18" name="TextBox 17">
            <a:extLst>
              <a:ext uri="{FF2B5EF4-FFF2-40B4-BE49-F238E27FC236}">
                <a16:creationId xmlns:a16="http://schemas.microsoft.com/office/drawing/2014/main" id="{4E694220-DB24-49B6-8D78-CDCB8EEF30A9}"/>
              </a:ext>
            </a:extLst>
          </p:cNvPr>
          <p:cNvSpPr txBox="1"/>
          <p:nvPr/>
        </p:nvSpPr>
        <p:spPr>
          <a:xfrm>
            <a:off x="6202740" y="2218696"/>
            <a:ext cx="3190306" cy="830997"/>
          </a:xfrm>
          <a:prstGeom prst="rect">
            <a:avLst/>
          </a:prstGeom>
          <a:noFill/>
        </p:spPr>
        <p:txBody>
          <a:bodyPr wrap="square" rtlCol="0">
            <a:spAutoFit/>
          </a:bodyPr>
          <a:lstStyle/>
          <a:p>
            <a:r>
              <a:rPr lang="en-US" sz="4800" b="1" dirty="0">
                <a:solidFill>
                  <a:schemeClr val="bg1"/>
                </a:solidFill>
                <a:effectLst/>
                <a:latin typeface="Arial" panose="020B0604020202020204" pitchFamily="34" charset="0"/>
                <a:cs typeface="Arial" panose="020B0604020202020204" pitchFamily="34" charset="0"/>
              </a:rPr>
              <a:t>Amy</a:t>
            </a:r>
            <a:endParaRPr lang="en-US" sz="4800" dirty="0">
              <a:solidFill>
                <a:schemeClr val="bg1"/>
              </a:solidFill>
              <a:effectLst/>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44AFF248-04E9-D247-994F-34A4437F702D}"/>
              </a:ext>
            </a:extLst>
          </p:cNvPr>
          <p:cNvGrpSpPr/>
          <p:nvPr/>
        </p:nvGrpSpPr>
        <p:grpSpPr>
          <a:xfrm>
            <a:off x="9474926" y="6322423"/>
            <a:ext cx="2612571" cy="590081"/>
            <a:chOff x="9474926" y="6322423"/>
            <a:chExt cx="2612571" cy="590081"/>
          </a:xfrm>
        </p:grpSpPr>
        <p:sp>
          <p:nvSpPr>
            <p:cNvPr id="10" name="Rectangle 9">
              <a:extLst>
                <a:ext uri="{FF2B5EF4-FFF2-40B4-BE49-F238E27FC236}">
                  <a16:creationId xmlns:a16="http://schemas.microsoft.com/office/drawing/2014/main" id="{1BE6F9A6-5889-3040-9F07-803455A57956}"/>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B9BFA72-D4A4-1044-B2AF-F054DEBFB1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2" name="Straight Connector 11">
              <a:extLst>
                <a:ext uri="{FF2B5EF4-FFF2-40B4-BE49-F238E27FC236}">
                  <a16:creationId xmlns:a16="http://schemas.microsoft.com/office/drawing/2014/main" id="{3C361D8D-4477-0B45-B59A-EFF7E218A81A}"/>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Slide Number Placeholder 8">
            <a:extLst>
              <a:ext uri="{FF2B5EF4-FFF2-40B4-BE49-F238E27FC236}">
                <a16:creationId xmlns:a16="http://schemas.microsoft.com/office/drawing/2014/main" id="{DC7704EB-9D21-D047-8A7E-759D7105FC57}"/>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19</a:t>
            </a:fld>
            <a:endParaRPr lang="en-US"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5111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8331BB7A-36B8-4F92-AB1D-4E8B03F3D48F}"/>
              </a:ext>
            </a:extLst>
          </p:cNvPr>
          <p:cNvSpPr>
            <a:spLocks noGrp="1"/>
          </p:cNvSpPr>
          <p:nvPr>
            <p:ph type="sldNum" sz="quarter" idx="12"/>
          </p:nvPr>
        </p:nvSpPr>
        <p:spPr>
          <a:xfrm>
            <a:off x="100359" y="6535882"/>
            <a:ext cx="826701" cy="322118"/>
          </a:xfrm>
        </p:spPr>
        <p:txBody>
          <a:bodyPr/>
          <a:lstStyle/>
          <a:p>
            <a:pPr algn="l"/>
            <a:fld id="{8546711A-3ACE-4502-A944-5F848500C5E6}" type="slidenum">
              <a:rPr lang="en-US" sz="800" smtClean="0">
                <a:solidFill>
                  <a:srgbClr val="005DB9"/>
                </a:solidFill>
                <a:latin typeface="Arial" panose="020B0604020202020204" pitchFamily="34" charset="0"/>
                <a:cs typeface="Arial" panose="020B0604020202020204" pitchFamily="34" charset="0"/>
              </a:rPr>
              <a:pPr algn="l"/>
              <a:t>2</a:t>
            </a:fld>
            <a:endParaRPr lang="en-US" sz="800" dirty="0">
              <a:solidFill>
                <a:srgbClr val="005DB9"/>
              </a:solidFill>
              <a:latin typeface="Arial" panose="020B0604020202020204" pitchFamily="34" charset="0"/>
              <a:cs typeface="Arial" panose="020B0604020202020204" pitchFamily="34" charset="0"/>
            </a:endParaRPr>
          </a:p>
        </p:txBody>
      </p:sp>
      <p:sp>
        <p:nvSpPr>
          <p:cNvPr id="22" name="Rectangle 3">
            <a:extLst>
              <a:ext uri="{FF2B5EF4-FFF2-40B4-BE49-F238E27FC236}">
                <a16:creationId xmlns:a16="http://schemas.microsoft.com/office/drawing/2014/main" id="{990C83D1-4F7A-4BC0-A509-647687C7413F}"/>
              </a:ext>
            </a:extLst>
          </p:cNvPr>
          <p:cNvSpPr txBox="1">
            <a:spLocks noChangeArrowheads="1"/>
          </p:cNvSpPr>
          <p:nvPr/>
        </p:nvSpPr>
        <p:spPr>
          <a:xfrm>
            <a:off x="5936794" y="1516380"/>
            <a:ext cx="5486400" cy="4191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itchFamily="2" charset="2"/>
              <a:buNone/>
              <a:defRPr/>
            </a:pPr>
            <a:r>
              <a:rPr lang="en-US" dirty="0">
                <a:solidFill>
                  <a:schemeClr val="bg1"/>
                </a:solidFill>
                <a:latin typeface="Arial" panose="020B0604020202020204" pitchFamily="34" charset="0"/>
                <a:cs typeface="Arial" panose="020B0604020202020204" pitchFamily="34" charset="0"/>
              </a:rPr>
              <a:t>Brain Injury is </a:t>
            </a:r>
            <a:r>
              <a:rPr lang="en-US" dirty="0">
                <a:latin typeface="Arial" panose="020B0604020202020204" pitchFamily="34" charset="0"/>
                <a:cs typeface="Arial" panose="020B0604020202020204" pitchFamily="34" charset="0"/>
              </a:rPr>
              <a:t>unpredictable</a:t>
            </a:r>
            <a:r>
              <a:rPr lang="en-US" dirty="0">
                <a:solidFill>
                  <a:schemeClr val="bg1"/>
                </a:solidFill>
                <a:latin typeface="Arial" panose="020B0604020202020204" pitchFamily="34" charset="0"/>
                <a:cs typeface="Arial" panose="020B0604020202020204" pitchFamily="34" charset="0"/>
              </a:rPr>
              <a:t> and so are its </a:t>
            </a:r>
            <a:r>
              <a:rPr lang="en-US" dirty="0">
                <a:latin typeface="Arial" panose="020B0604020202020204" pitchFamily="34" charset="0"/>
                <a:cs typeface="Arial" panose="020B0604020202020204" pitchFamily="34" charset="0"/>
              </a:rPr>
              <a:t>consequences. </a:t>
            </a:r>
          </a:p>
          <a:p>
            <a:pPr marL="0" indent="0">
              <a:buFont typeface="Wingdings" pitchFamily="2" charset="2"/>
              <a:buNone/>
              <a:defRPr/>
            </a:pPr>
            <a:endParaRPr lang="en-US" dirty="0">
              <a:solidFill>
                <a:schemeClr val="bg1"/>
              </a:solidFill>
              <a:latin typeface="Arial" panose="020B0604020202020204" pitchFamily="34" charset="0"/>
              <a:cs typeface="Arial" panose="020B0604020202020204" pitchFamily="34" charset="0"/>
            </a:endParaRPr>
          </a:p>
          <a:p>
            <a:pPr marL="0" indent="0">
              <a:buFont typeface="Wingdings" pitchFamily="2" charset="2"/>
              <a:buNone/>
              <a:defRPr/>
            </a:pPr>
            <a:r>
              <a:rPr lang="en-US" dirty="0">
                <a:solidFill>
                  <a:schemeClr val="bg1"/>
                </a:solidFill>
                <a:latin typeface="Arial" panose="020B0604020202020204" pitchFamily="34" charset="0"/>
                <a:cs typeface="Arial" panose="020B0604020202020204" pitchFamily="34" charset="0"/>
              </a:rPr>
              <a:t>It can </a:t>
            </a:r>
            <a:r>
              <a:rPr lang="en-US" dirty="0">
                <a:latin typeface="Arial" panose="020B0604020202020204" pitchFamily="34" charset="0"/>
                <a:cs typeface="Arial" panose="020B0604020202020204" pitchFamily="34" charset="0"/>
              </a:rPr>
              <a:t>affect </a:t>
            </a:r>
            <a:r>
              <a:rPr lang="en-US" dirty="0">
                <a:solidFill>
                  <a:schemeClr val="bg1"/>
                </a:solidFill>
                <a:latin typeface="Arial" panose="020B0604020202020204" pitchFamily="34" charset="0"/>
                <a:cs typeface="Arial" panose="020B0604020202020204" pitchFamily="34" charset="0"/>
              </a:rPr>
              <a:t>who we are, the way we think, act and feel. </a:t>
            </a:r>
          </a:p>
          <a:p>
            <a:pPr marL="0" indent="0">
              <a:buFont typeface="Wingdings" pitchFamily="2" charset="2"/>
              <a:buNone/>
              <a:defRPr/>
            </a:pPr>
            <a:endParaRPr lang="en-US" dirty="0">
              <a:solidFill>
                <a:schemeClr val="bg1"/>
              </a:solidFill>
              <a:latin typeface="Arial" panose="020B0604020202020204" pitchFamily="34" charset="0"/>
              <a:cs typeface="Arial" panose="020B0604020202020204" pitchFamily="34" charset="0"/>
            </a:endParaRPr>
          </a:p>
          <a:p>
            <a:pPr marL="0" indent="0">
              <a:buFont typeface="Wingdings" pitchFamily="2" charset="2"/>
              <a:buNone/>
              <a:defRPr/>
            </a:pPr>
            <a:r>
              <a:rPr lang="en-US" dirty="0">
                <a:solidFill>
                  <a:schemeClr val="bg1"/>
                </a:solidFill>
                <a:latin typeface="Arial" panose="020B0604020202020204" pitchFamily="34" charset="0"/>
                <a:cs typeface="Arial" panose="020B0604020202020204" pitchFamily="34" charset="0"/>
              </a:rPr>
              <a:t>It can </a:t>
            </a:r>
            <a:r>
              <a:rPr lang="en-US" dirty="0">
                <a:latin typeface="Arial" panose="020B0604020202020204" pitchFamily="34" charset="0"/>
                <a:cs typeface="Arial" panose="020B0604020202020204" pitchFamily="34" charset="0"/>
              </a:rPr>
              <a:t>change everything </a:t>
            </a:r>
            <a:r>
              <a:rPr lang="en-US" dirty="0">
                <a:solidFill>
                  <a:schemeClr val="bg1"/>
                </a:solidFill>
                <a:latin typeface="Arial" panose="020B0604020202020204" pitchFamily="34" charset="0"/>
                <a:cs typeface="Arial" panose="020B0604020202020204" pitchFamily="34" charset="0"/>
              </a:rPr>
              <a:t>about us in a matter of seconds… </a:t>
            </a:r>
          </a:p>
        </p:txBody>
      </p:sp>
      <p:pic>
        <p:nvPicPr>
          <p:cNvPr id="14" name="Picture 13">
            <a:extLst>
              <a:ext uri="{FF2B5EF4-FFF2-40B4-BE49-F238E27FC236}">
                <a16:creationId xmlns:a16="http://schemas.microsoft.com/office/drawing/2014/main" id="{D39B297A-490D-4DB8-84C0-BB3896A1114C}"/>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513709" y="975360"/>
            <a:ext cx="5135919" cy="4907280"/>
          </a:xfrm>
          <a:prstGeom prst="rect">
            <a:avLst/>
          </a:prstGeom>
        </p:spPr>
      </p:pic>
      <p:sp>
        <p:nvSpPr>
          <p:cNvPr id="24" name="Slide Number Placeholder 8">
            <a:extLst>
              <a:ext uri="{FF2B5EF4-FFF2-40B4-BE49-F238E27FC236}">
                <a16:creationId xmlns:a16="http://schemas.microsoft.com/office/drawing/2014/main" id="{DC8FA439-7CFC-4C65-A99A-25E825F7049C}"/>
              </a:ext>
            </a:extLst>
          </p:cNvPr>
          <p:cNvSpPr txBox="1">
            <a:spLocks/>
          </p:cNvSpPr>
          <p:nvPr/>
        </p:nvSpPr>
        <p:spPr>
          <a:xfrm>
            <a:off x="100358" y="6520764"/>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2</a:t>
            </a:fld>
            <a:endParaRPr lang="en-US" sz="80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F3DB9733-1D7F-4317-87F7-EA4D11127F47}"/>
              </a:ext>
            </a:extLst>
          </p:cNvPr>
          <p:cNvGrpSpPr/>
          <p:nvPr/>
        </p:nvGrpSpPr>
        <p:grpSpPr>
          <a:xfrm>
            <a:off x="9474926" y="6322423"/>
            <a:ext cx="2612571" cy="590081"/>
            <a:chOff x="9474926" y="6322423"/>
            <a:chExt cx="2612571" cy="590081"/>
          </a:xfrm>
        </p:grpSpPr>
        <p:sp>
          <p:nvSpPr>
            <p:cNvPr id="15" name="Rectangle 14">
              <a:extLst>
                <a:ext uri="{FF2B5EF4-FFF2-40B4-BE49-F238E27FC236}">
                  <a16:creationId xmlns:a16="http://schemas.microsoft.com/office/drawing/2014/main" id="{15E5C1FB-0348-4176-949A-0CE8D359AEF1}"/>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D9881F12-47EE-471D-84E8-28701FF9F6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7" name="Straight Connector 16">
              <a:extLst>
                <a:ext uri="{FF2B5EF4-FFF2-40B4-BE49-F238E27FC236}">
                  <a16:creationId xmlns:a16="http://schemas.microsoft.com/office/drawing/2014/main" id="{BF9BEAC0-15AE-46F3-A0B2-9F860D24485E}"/>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14027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E59CB93-0A08-4976-A4CA-3CD5529572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9" name="Group 8">
            <a:extLst>
              <a:ext uri="{FF2B5EF4-FFF2-40B4-BE49-F238E27FC236}">
                <a16:creationId xmlns:a16="http://schemas.microsoft.com/office/drawing/2014/main" id="{537AE5C0-E5FA-A549-8112-748D01CC1286}"/>
              </a:ext>
            </a:extLst>
          </p:cNvPr>
          <p:cNvGrpSpPr/>
          <p:nvPr/>
        </p:nvGrpSpPr>
        <p:grpSpPr>
          <a:xfrm>
            <a:off x="9474926" y="6322423"/>
            <a:ext cx="2612571" cy="590081"/>
            <a:chOff x="9474926" y="6322423"/>
            <a:chExt cx="2612571" cy="590081"/>
          </a:xfrm>
        </p:grpSpPr>
        <p:sp>
          <p:nvSpPr>
            <p:cNvPr id="10" name="Rectangle 9">
              <a:extLst>
                <a:ext uri="{FF2B5EF4-FFF2-40B4-BE49-F238E27FC236}">
                  <a16:creationId xmlns:a16="http://schemas.microsoft.com/office/drawing/2014/main" id="{E11D982F-DE42-A744-B48F-0A49C46FF7D3}"/>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D0268B8B-0B40-2B43-B323-E8D9C0780B6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2" name="Straight Connector 11">
              <a:extLst>
                <a:ext uri="{FF2B5EF4-FFF2-40B4-BE49-F238E27FC236}">
                  <a16:creationId xmlns:a16="http://schemas.microsoft.com/office/drawing/2014/main" id="{D2E3EBC1-4867-6949-BD41-DF8CCFC30C89}"/>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Slide Number Placeholder 8">
            <a:extLst>
              <a:ext uri="{FF2B5EF4-FFF2-40B4-BE49-F238E27FC236}">
                <a16:creationId xmlns:a16="http://schemas.microsoft.com/office/drawing/2014/main" id="{6038DF66-579D-4A43-A124-85C44B408E81}"/>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20</a:t>
            </a:fld>
            <a:endParaRPr lang="en-US" sz="800"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C42E47BC-A3A7-4EFA-80D8-C450B422E670}"/>
              </a:ext>
            </a:extLst>
          </p:cNvPr>
          <p:cNvSpPr txBox="1"/>
          <p:nvPr/>
        </p:nvSpPr>
        <p:spPr>
          <a:xfrm>
            <a:off x="2057400" y="86383"/>
            <a:ext cx="8077200" cy="707886"/>
          </a:xfrm>
          <a:prstGeom prst="rect">
            <a:avLst/>
          </a:prstGeom>
          <a:noFill/>
        </p:spPr>
        <p:txBody>
          <a:bodyPr wrap="square" rtlCol="0">
            <a:spAutoFit/>
          </a:bodyPr>
          <a:lstStyle/>
          <a:p>
            <a:pPr algn="ctr"/>
            <a:r>
              <a:rPr lang="en-US" sz="4000" b="1" dirty="0">
                <a:solidFill>
                  <a:srgbClr val="005CB9"/>
                </a:solidFill>
                <a:latin typeface="Arial" panose="020B0604020202020204" pitchFamily="34" charset="0"/>
                <a:cs typeface="Arial" panose="020B0604020202020204" pitchFamily="34" charset="0"/>
              </a:rPr>
              <a:t>Amy</a:t>
            </a:r>
          </a:p>
        </p:txBody>
      </p:sp>
      <p:pic>
        <p:nvPicPr>
          <p:cNvPr id="2" name="5_No_Way_Back_Amy.mov">
            <a:hlinkClick r:id="" action="ppaction://media"/>
            <a:extLst>
              <a:ext uri="{FF2B5EF4-FFF2-40B4-BE49-F238E27FC236}">
                <a16:creationId xmlns:a16="http://schemas.microsoft.com/office/drawing/2014/main" id="{3CBE87D6-C4C2-F648-AED3-E3E6DABFEFB5}"/>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450805" y="773151"/>
            <a:ext cx="7290390" cy="5467793"/>
          </a:xfrm>
          <a:prstGeom prst="rect">
            <a:avLst/>
          </a:prstGeom>
        </p:spPr>
      </p:pic>
    </p:spTree>
    <p:extLst>
      <p:ext uri="{BB962C8B-B14F-4D97-AF65-F5344CB8AC3E}">
        <p14:creationId xmlns:p14="http://schemas.microsoft.com/office/powerpoint/2010/main" val="2296824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02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A161E0-2C5D-4878-93B2-8D82E1B725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F62CC0CB-E81C-4849-B739-291F395670D8}"/>
              </a:ext>
            </a:extLst>
          </p:cNvPr>
          <p:cNvSpPr txBox="1"/>
          <p:nvPr/>
        </p:nvSpPr>
        <p:spPr>
          <a:xfrm>
            <a:off x="513709" y="989941"/>
            <a:ext cx="8153400" cy="1015663"/>
          </a:xfrm>
          <a:prstGeom prst="rect">
            <a:avLst/>
          </a:prstGeom>
          <a:noFill/>
          <a:effectLst/>
        </p:spPr>
        <p:txBody>
          <a:bodyPr wrap="square" rtlCol="0">
            <a:spAutoFit/>
          </a:bodyPr>
          <a:lstStyle/>
          <a:p>
            <a:r>
              <a:rPr lang="en-US" sz="6000" b="1" kern="10" dirty="0">
                <a:ln w="9525">
                  <a:noFill/>
                  <a:round/>
                  <a:headEnd/>
                  <a:tailEnd/>
                </a:ln>
                <a:solidFill>
                  <a:srgbClr val="005CB9"/>
                </a:solidFill>
                <a:effectLst/>
                <a:latin typeface="Arial" panose="020B0604020202020204" pitchFamily="34" charset="0"/>
                <a:cs typeface="Arial" panose="020B0604020202020204" pitchFamily="34" charset="0"/>
              </a:rPr>
              <a:t>What can we do?</a:t>
            </a:r>
          </a:p>
        </p:txBody>
      </p:sp>
      <p:sp>
        <p:nvSpPr>
          <p:cNvPr id="10" name="Slide Number Placeholder 8">
            <a:extLst>
              <a:ext uri="{FF2B5EF4-FFF2-40B4-BE49-F238E27FC236}">
                <a16:creationId xmlns:a16="http://schemas.microsoft.com/office/drawing/2014/main" id="{69D971F7-1385-430E-A993-EDA5457E6723}"/>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solidFill>
                  <a:srgbClr val="005CB9"/>
                </a:solidFill>
                <a:latin typeface="Arial" panose="020B0604020202020204" pitchFamily="34" charset="0"/>
                <a:cs typeface="Arial" panose="020B0604020202020204" pitchFamily="34" charset="0"/>
              </a:rPr>
              <a:pPr algn="l"/>
              <a:t>21</a:t>
            </a:fld>
            <a:endParaRPr lang="en-US" sz="800" dirty="0">
              <a:solidFill>
                <a:srgbClr val="005CB9"/>
              </a:solidFill>
              <a:latin typeface="Arial" panose="020B0604020202020204" pitchFamily="34" charset="0"/>
              <a:cs typeface="Arial" panose="020B0604020202020204" pitchFamily="34" charset="0"/>
            </a:endParaRPr>
          </a:p>
        </p:txBody>
      </p:sp>
      <p:grpSp>
        <p:nvGrpSpPr>
          <p:cNvPr id="11" name="Group 10">
            <a:extLst>
              <a:ext uri="{FF2B5EF4-FFF2-40B4-BE49-F238E27FC236}">
                <a16:creationId xmlns:a16="http://schemas.microsoft.com/office/drawing/2014/main" id="{8D59599C-A8AA-344D-8D07-1F8589428D1F}"/>
              </a:ext>
            </a:extLst>
          </p:cNvPr>
          <p:cNvGrpSpPr/>
          <p:nvPr/>
        </p:nvGrpSpPr>
        <p:grpSpPr>
          <a:xfrm>
            <a:off x="9474926" y="6322423"/>
            <a:ext cx="2612571" cy="590081"/>
            <a:chOff x="9474926" y="6322423"/>
            <a:chExt cx="2612571" cy="590081"/>
          </a:xfrm>
        </p:grpSpPr>
        <p:sp>
          <p:nvSpPr>
            <p:cNvPr id="12" name="Rectangle 11">
              <a:extLst>
                <a:ext uri="{FF2B5EF4-FFF2-40B4-BE49-F238E27FC236}">
                  <a16:creationId xmlns:a16="http://schemas.microsoft.com/office/drawing/2014/main" id="{16990256-F4E1-7B4F-92C7-7BC141AD8274}"/>
                </a:ext>
              </a:extLst>
            </p:cNvPr>
            <p:cNvSpPr/>
            <p:nvPr/>
          </p:nvSpPr>
          <p:spPr>
            <a:xfrm>
              <a:off x="9474926" y="6322423"/>
              <a:ext cx="2612571" cy="304800"/>
            </a:xfrm>
            <a:prstGeom prst="rect">
              <a:avLst/>
            </a:prstGeom>
            <a:solidFill>
              <a:srgbClr val="005DB9"/>
            </a:solidFill>
            <a:ln w="12700">
              <a:solidFill>
                <a:srgbClr val="005D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B014525E-D55F-C049-9E50-E9B93ADAD0F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4" name="Straight Connector 13">
              <a:extLst>
                <a:ext uri="{FF2B5EF4-FFF2-40B4-BE49-F238E27FC236}">
                  <a16:creationId xmlns:a16="http://schemas.microsoft.com/office/drawing/2014/main" id="{CDC66DEA-94E4-AF42-AF9F-1AEFE8319D51}"/>
                </a:ext>
              </a:extLst>
            </p:cNvPr>
            <p:cNvCxnSpPr/>
            <p:nvPr/>
          </p:nvCxnSpPr>
          <p:spPr>
            <a:xfrm>
              <a:off x="11669486" y="6635978"/>
              <a:ext cx="0" cy="276526"/>
            </a:xfrm>
            <a:prstGeom prst="line">
              <a:avLst/>
            </a:prstGeom>
            <a:ln w="12700">
              <a:solidFill>
                <a:srgbClr val="005DB9"/>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25847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693C9AF-DA39-4E0D-8C01-5E1497D734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Rectangle 13">
            <a:extLst>
              <a:ext uri="{FF2B5EF4-FFF2-40B4-BE49-F238E27FC236}">
                <a16:creationId xmlns:a16="http://schemas.microsoft.com/office/drawing/2014/main" id="{21BED85D-7E38-4B84-B90A-3DA42EC39265}"/>
              </a:ext>
            </a:extLst>
          </p:cNvPr>
          <p:cNvSpPr/>
          <p:nvPr/>
        </p:nvSpPr>
        <p:spPr>
          <a:xfrm rot="10800000">
            <a:off x="0" y="4749800"/>
            <a:ext cx="12192000" cy="1341846"/>
          </a:xfrm>
          <a:prstGeom prst="rect">
            <a:avLst/>
          </a:prstGeom>
          <a:gradFill>
            <a:gsLst>
              <a:gs pos="0">
                <a:schemeClr val="accent1">
                  <a:lumMod val="5000"/>
                  <a:lumOff val="95000"/>
                </a:schemeClr>
              </a:gs>
              <a:gs pos="100000">
                <a:schemeClr val="accent1">
                  <a:lumMod val="30000"/>
                  <a:lumOff val="70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6E16A7BA-C436-4A02-91E1-943397304F6E}"/>
              </a:ext>
            </a:extLst>
          </p:cNvPr>
          <p:cNvSpPr/>
          <p:nvPr/>
        </p:nvSpPr>
        <p:spPr>
          <a:xfrm>
            <a:off x="0" y="6091647"/>
            <a:ext cx="12192000" cy="775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8">
            <a:extLst>
              <a:ext uri="{FF2B5EF4-FFF2-40B4-BE49-F238E27FC236}">
                <a16:creationId xmlns:a16="http://schemas.microsoft.com/office/drawing/2014/main" id="{D4F04808-0ED1-4B97-A8D2-02537EE0E1D4}"/>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solidFill>
                  <a:srgbClr val="005CB9"/>
                </a:solidFill>
                <a:latin typeface="Arial" panose="020B0604020202020204" pitchFamily="34" charset="0"/>
                <a:cs typeface="Arial" panose="020B0604020202020204" pitchFamily="34" charset="0"/>
              </a:rPr>
              <a:pPr algn="l"/>
              <a:t>22</a:t>
            </a:fld>
            <a:endParaRPr lang="en-US" sz="800" dirty="0">
              <a:solidFill>
                <a:srgbClr val="005CB9"/>
              </a:solidFill>
              <a:latin typeface="Arial" panose="020B0604020202020204" pitchFamily="34" charset="0"/>
              <a:cs typeface="Arial" panose="020B0604020202020204" pitchFamily="34" charset="0"/>
            </a:endParaRPr>
          </a:p>
        </p:txBody>
      </p:sp>
      <p:sp>
        <p:nvSpPr>
          <p:cNvPr id="17" name="Text Box 19">
            <a:extLst>
              <a:ext uri="{FF2B5EF4-FFF2-40B4-BE49-F238E27FC236}">
                <a16:creationId xmlns:a16="http://schemas.microsoft.com/office/drawing/2014/main" id="{2B96D97D-344F-4881-85FC-7BB8CAE4036E}"/>
              </a:ext>
            </a:extLst>
          </p:cNvPr>
          <p:cNvSpPr txBox="1">
            <a:spLocks noChangeArrowheads="1"/>
          </p:cNvSpPr>
          <p:nvPr/>
        </p:nvSpPr>
        <p:spPr bwMode="auto">
          <a:xfrm>
            <a:off x="549891" y="5351222"/>
            <a:ext cx="11092218" cy="830997"/>
          </a:xfrm>
          <a:prstGeom prst="rect">
            <a:avLst/>
          </a:prstGeom>
          <a:noFill/>
          <a:ln w="9525">
            <a:noFill/>
            <a:miter lim="800000"/>
            <a:headEnd/>
            <a:tailEnd/>
          </a:ln>
        </p:spPr>
        <p:txBody>
          <a:bodyPr wrap="square">
            <a:spAutoFit/>
          </a:bodyPr>
          <a:lstStyle/>
          <a:p>
            <a:pPr eaLnBrk="1" hangingPunct="1">
              <a:spcBef>
                <a:spcPct val="50000"/>
              </a:spcBef>
            </a:pPr>
            <a:r>
              <a:rPr lang="en-US" sz="4800" b="1" dirty="0">
                <a:solidFill>
                  <a:srgbClr val="005CB9"/>
                </a:solidFill>
                <a:latin typeface="Arial" panose="020B0604020202020204" pitchFamily="34" charset="0"/>
                <a:cs typeface="Arial" panose="020B0604020202020204" pitchFamily="34" charset="0"/>
              </a:rPr>
              <a:t>Prevention  </a:t>
            </a:r>
            <a:r>
              <a:rPr lang="en-US" sz="4800" b="1" dirty="0">
                <a:latin typeface="Arial" panose="020B0604020202020204" pitchFamily="34" charset="0"/>
                <a:cs typeface="Arial" panose="020B0604020202020204" pitchFamily="34" charset="0"/>
              </a:rPr>
              <a:t>and </a:t>
            </a:r>
            <a:r>
              <a:rPr lang="en-US" sz="4800" b="1" dirty="0">
                <a:solidFill>
                  <a:srgbClr val="005CB9"/>
                </a:solidFill>
                <a:latin typeface="Arial" panose="020B0604020202020204" pitchFamily="34" charset="0"/>
                <a:cs typeface="Arial" panose="020B0604020202020204" pitchFamily="34" charset="0"/>
              </a:rPr>
              <a:t> Education  </a:t>
            </a:r>
            <a:r>
              <a:rPr lang="en-US" sz="4800" b="1" dirty="0">
                <a:latin typeface="Arial" panose="020B0604020202020204" pitchFamily="34" charset="0"/>
                <a:cs typeface="Arial" panose="020B0604020202020204" pitchFamily="34" charset="0"/>
              </a:rPr>
              <a:t>Are  Key</a:t>
            </a:r>
          </a:p>
        </p:txBody>
      </p:sp>
      <p:grpSp>
        <p:nvGrpSpPr>
          <p:cNvPr id="11" name="Group 10">
            <a:extLst>
              <a:ext uri="{FF2B5EF4-FFF2-40B4-BE49-F238E27FC236}">
                <a16:creationId xmlns:a16="http://schemas.microsoft.com/office/drawing/2014/main" id="{F6D6E68E-83D7-2C43-880D-1EF143961E57}"/>
              </a:ext>
            </a:extLst>
          </p:cNvPr>
          <p:cNvGrpSpPr/>
          <p:nvPr/>
        </p:nvGrpSpPr>
        <p:grpSpPr>
          <a:xfrm>
            <a:off x="9474926" y="6322423"/>
            <a:ext cx="2612571" cy="590081"/>
            <a:chOff x="9474926" y="6322423"/>
            <a:chExt cx="2612571" cy="590081"/>
          </a:xfrm>
        </p:grpSpPr>
        <p:sp>
          <p:nvSpPr>
            <p:cNvPr id="12" name="Rectangle 11">
              <a:extLst>
                <a:ext uri="{FF2B5EF4-FFF2-40B4-BE49-F238E27FC236}">
                  <a16:creationId xmlns:a16="http://schemas.microsoft.com/office/drawing/2014/main" id="{1859A084-ECBE-9C4D-9176-360AB0AD456D}"/>
                </a:ext>
              </a:extLst>
            </p:cNvPr>
            <p:cNvSpPr/>
            <p:nvPr/>
          </p:nvSpPr>
          <p:spPr>
            <a:xfrm>
              <a:off x="9474926" y="6322423"/>
              <a:ext cx="2612571" cy="304800"/>
            </a:xfrm>
            <a:prstGeom prst="rect">
              <a:avLst/>
            </a:prstGeom>
            <a:solidFill>
              <a:srgbClr val="005DB9"/>
            </a:solidFill>
            <a:ln w="12700">
              <a:solidFill>
                <a:srgbClr val="005D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7FE6AC4-87B8-0346-B624-28881F97B2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6" name="Straight Connector 15">
              <a:extLst>
                <a:ext uri="{FF2B5EF4-FFF2-40B4-BE49-F238E27FC236}">
                  <a16:creationId xmlns:a16="http://schemas.microsoft.com/office/drawing/2014/main" id="{0A43D89A-14DD-3B46-A0E2-3CBE96940F47}"/>
                </a:ext>
              </a:extLst>
            </p:cNvPr>
            <p:cNvCxnSpPr/>
            <p:nvPr/>
          </p:nvCxnSpPr>
          <p:spPr>
            <a:xfrm>
              <a:off x="11669486" y="6635978"/>
              <a:ext cx="0" cy="276526"/>
            </a:xfrm>
            <a:prstGeom prst="line">
              <a:avLst/>
            </a:prstGeom>
            <a:ln w="12700">
              <a:solidFill>
                <a:srgbClr val="005DB9"/>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63239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DEA0766-0E35-4499-BA9B-83101B1C0D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ABE3A482-2B21-40FF-A0ED-823B7E02ED8F}"/>
              </a:ext>
            </a:extLst>
          </p:cNvPr>
          <p:cNvSpPr/>
          <p:nvPr/>
        </p:nvSpPr>
        <p:spPr>
          <a:xfrm>
            <a:off x="0" y="440796"/>
            <a:ext cx="5765800" cy="1098141"/>
          </a:xfrm>
          <a:prstGeom prst="rect">
            <a:avLst/>
          </a:prstGeom>
          <a:solidFill>
            <a:srgbClr val="005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BCCCBF0-E05C-467D-B4E0-F863F70D4B11}"/>
              </a:ext>
            </a:extLst>
          </p:cNvPr>
          <p:cNvSpPr/>
          <p:nvPr/>
        </p:nvSpPr>
        <p:spPr>
          <a:xfrm>
            <a:off x="5765800" y="440797"/>
            <a:ext cx="1445358" cy="1098140"/>
          </a:xfrm>
          <a:prstGeom prst="rect">
            <a:avLst/>
          </a:prstGeom>
          <a:gradFill>
            <a:gsLst>
              <a:gs pos="0">
                <a:srgbClr val="005CB9">
                  <a:alpha val="0"/>
                </a:srgbClr>
              </a:gs>
              <a:gs pos="100000">
                <a:srgbClr val="005CB9"/>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5726F587-34CF-4CD6-960D-0E1B2E6C3B4E}"/>
              </a:ext>
            </a:extLst>
          </p:cNvPr>
          <p:cNvSpPr txBox="1">
            <a:spLocks noChangeArrowheads="1"/>
          </p:cNvSpPr>
          <p:nvPr/>
        </p:nvSpPr>
        <p:spPr>
          <a:xfrm>
            <a:off x="457200" y="536244"/>
            <a:ext cx="8226425"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6600" b="1" dirty="0">
                <a:solidFill>
                  <a:schemeClr val="bg1"/>
                </a:solidFill>
                <a:latin typeface="Arial" panose="020B0604020202020204" pitchFamily="34" charset="0"/>
                <a:cs typeface="Arial" panose="020B0604020202020204" pitchFamily="34" charset="0"/>
              </a:rPr>
              <a:t>Education!</a:t>
            </a:r>
          </a:p>
        </p:txBody>
      </p:sp>
      <p:sp>
        <p:nvSpPr>
          <p:cNvPr id="4" name="Text Box 4">
            <a:extLst>
              <a:ext uri="{FF2B5EF4-FFF2-40B4-BE49-F238E27FC236}">
                <a16:creationId xmlns:a16="http://schemas.microsoft.com/office/drawing/2014/main" id="{4A3FC587-CE8F-4FB2-AA69-5D9DE4557854}"/>
              </a:ext>
            </a:extLst>
          </p:cNvPr>
          <p:cNvSpPr txBox="1">
            <a:spLocks noChangeArrowheads="1"/>
          </p:cNvSpPr>
          <p:nvPr/>
        </p:nvSpPr>
        <p:spPr bwMode="auto">
          <a:xfrm>
            <a:off x="713391" y="2057400"/>
            <a:ext cx="5562600" cy="3970318"/>
          </a:xfrm>
          <a:prstGeom prst="rect">
            <a:avLst/>
          </a:prstGeom>
          <a:noFill/>
          <a:ln w="9525">
            <a:noFill/>
            <a:miter lim="800000"/>
            <a:headEnd/>
            <a:tailEnd/>
          </a:ln>
        </p:spPr>
        <p:txBody>
          <a:bodyPr wrap="square">
            <a:spAutoFit/>
          </a:bodyPr>
          <a:lstStyle/>
          <a:p>
            <a:r>
              <a:rPr lang="en-US" sz="2800" dirty="0">
                <a:latin typeface="Arial" panose="020B0604020202020204" pitchFamily="34" charset="0"/>
                <a:cs typeface="Arial" panose="020B0604020202020204" pitchFamily="34" charset="0"/>
              </a:rPr>
              <a:t>Driver education is </a:t>
            </a:r>
            <a:r>
              <a:rPr lang="en-US" sz="2800" b="1" dirty="0">
                <a:solidFill>
                  <a:srgbClr val="005DB9"/>
                </a:solidFill>
                <a:latin typeface="Arial" panose="020B0604020202020204" pitchFamily="34" charset="0"/>
                <a:cs typeface="Arial" panose="020B0604020202020204" pitchFamily="34" charset="0"/>
              </a:rPr>
              <a:t>CRITICAL</a:t>
            </a:r>
            <a:r>
              <a:rPr lang="en-US" sz="2800" dirty="0">
                <a:latin typeface="Arial" panose="020B0604020202020204" pitchFamily="34" charset="0"/>
                <a:cs typeface="Arial" panose="020B0604020202020204" pitchFamily="34" charset="0"/>
              </a:rPr>
              <a:t>!  </a:t>
            </a:r>
          </a:p>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Graduated Driver Licensing (GDL) laws have been proven </a:t>
            </a:r>
            <a:r>
              <a:rPr lang="en-US" sz="2800" b="1" dirty="0">
                <a:solidFill>
                  <a:srgbClr val="005DB9"/>
                </a:solidFill>
                <a:latin typeface="Arial" panose="020B0604020202020204" pitchFamily="34" charset="0"/>
                <a:cs typeface="Arial" panose="020B0604020202020204" pitchFamily="34" charset="0"/>
              </a:rPr>
              <a:t>effective at reducing </a:t>
            </a:r>
            <a:r>
              <a:rPr lang="en-US" sz="2800" dirty="0">
                <a:latin typeface="Arial" panose="020B0604020202020204" pitchFamily="34" charset="0"/>
                <a:cs typeface="Arial" panose="020B0604020202020204" pitchFamily="34" charset="0"/>
              </a:rPr>
              <a:t>teen crashes.  </a:t>
            </a:r>
          </a:p>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Driver education </a:t>
            </a:r>
            <a:r>
              <a:rPr lang="en-US" sz="2800" b="1" dirty="0">
                <a:solidFill>
                  <a:srgbClr val="005DB9"/>
                </a:solidFill>
                <a:latin typeface="Arial" panose="020B0604020202020204" pitchFamily="34" charset="0"/>
                <a:cs typeface="Arial" panose="020B0604020202020204" pitchFamily="34" charset="0"/>
              </a:rPr>
              <a:t>works better </a:t>
            </a:r>
            <a:r>
              <a:rPr lang="en-US" sz="2800" dirty="0">
                <a:latin typeface="Arial" panose="020B0604020202020204" pitchFamily="34" charset="0"/>
                <a:cs typeface="Arial" panose="020B0604020202020204" pitchFamily="34" charset="0"/>
              </a:rPr>
              <a:t>when it is coupled with GDL laws. </a:t>
            </a:r>
          </a:p>
        </p:txBody>
      </p:sp>
      <p:grpSp>
        <p:nvGrpSpPr>
          <p:cNvPr id="5" name="Group 4">
            <a:extLst>
              <a:ext uri="{FF2B5EF4-FFF2-40B4-BE49-F238E27FC236}">
                <a16:creationId xmlns:a16="http://schemas.microsoft.com/office/drawing/2014/main" id="{80612FD8-03A8-46BA-BCCB-D7D063FB8D46}"/>
              </a:ext>
            </a:extLst>
          </p:cNvPr>
          <p:cNvGrpSpPr/>
          <p:nvPr/>
        </p:nvGrpSpPr>
        <p:grpSpPr>
          <a:xfrm>
            <a:off x="9474926" y="6322423"/>
            <a:ext cx="2612571" cy="590081"/>
            <a:chOff x="9474926" y="6322423"/>
            <a:chExt cx="2612571" cy="590081"/>
          </a:xfrm>
        </p:grpSpPr>
        <p:sp>
          <p:nvSpPr>
            <p:cNvPr id="6" name="Rectangle 5">
              <a:extLst>
                <a:ext uri="{FF2B5EF4-FFF2-40B4-BE49-F238E27FC236}">
                  <a16:creationId xmlns:a16="http://schemas.microsoft.com/office/drawing/2014/main" id="{4B1808D2-9AD2-4ADF-8A89-1741369B3FFA}"/>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16F196B-D6B5-4E4D-BE9D-AC37BAA8AF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8" name="Straight Connector 7">
              <a:extLst>
                <a:ext uri="{FF2B5EF4-FFF2-40B4-BE49-F238E27FC236}">
                  <a16:creationId xmlns:a16="http://schemas.microsoft.com/office/drawing/2014/main" id="{A55A5A07-F982-4134-BD99-58069B37431E}"/>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 name="Slide Number Placeholder 8">
            <a:extLst>
              <a:ext uri="{FF2B5EF4-FFF2-40B4-BE49-F238E27FC236}">
                <a16:creationId xmlns:a16="http://schemas.microsoft.com/office/drawing/2014/main" id="{473C5E97-2711-47CE-AABB-5532229B468A}"/>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solidFill>
                  <a:srgbClr val="005DB9"/>
                </a:solidFill>
                <a:latin typeface="Arial" panose="020B0604020202020204" pitchFamily="34" charset="0"/>
                <a:cs typeface="Arial" panose="020B0604020202020204" pitchFamily="34" charset="0"/>
              </a:rPr>
              <a:pPr algn="l"/>
              <a:t>23</a:t>
            </a:fld>
            <a:endParaRPr lang="en-US" sz="800" dirty="0">
              <a:solidFill>
                <a:srgbClr val="005DB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7158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9BC0B1E-413B-43B7-984A-17F2F132B1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45C79CA5-10EB-4C38-B4CC-FCA6B638E968}"/>
              </a:ext>
            </a:extLst>
          </p:cNvPr>
          <p:cNvGrpSpPr/>
          <p:nvPr/>
        </p:nvGrpSpPr>
        <p:grpSpPr>
          <a:xfrm>
            <a:off x="9474926" y="6322423"/>
            <a:ext cx="2612571" cy="590081"/>
            <a:chOff x="9474926" y="6322423"/>
            <a:chExt cx="2612571" cy="590081"/>
          </a:xfrm>
        </p:grpSpPr>
        <p:sp>
          <p:nvSpPr>
            <p:cNvPr id="4" name="Rectangle 3">
              <a:extLst>
                <a:ext uri="{FF2B5EF4-FFF2-40B4-BE49-F238E27FC236}">
                  <a16:creationId xmlns:a16="http://schemas.microsoft.com/office/drawing/2014/main" id="{45C36802-D941-47A2-83D7-A7B876F37C49}"/>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165CEE2-222D-4CE4-9929-8935D42A4D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6" name="Straight Connector 5">
              <a:extLst>
                <a:ext uri="{FF2B5EF4-FFF2-40B4-BE49-F238E27FC236}">
                  <a16:creationId xmlns:a16="http://schemas.microsoft.com/office/drawing/2014/main" id="{F420C93A-1C4B-4EF5-97D6-7C5B07AD696A}"/>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 name="Slide Number Placeholder 8">
            <a:extLst>
              <a:ext uri="{FF2B5EF4-FFF2-40B4-BE49-F238E27FC236}">
                <a16:creationId xmlns:a16="http://schemas.microsoft.com/office/drawing/2014/main" id="{C4A7AD6E-3B63-474E-8642-8EF5C8B35CC0}"/>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24</a:t>
            </a:fld>
            <a:endParaRPr lang="en-US" sz="800" dirty="0">
              <a:latin typeface="Arial" panose="020B0604020202020204" pitchFamily="34" charset="0"/>
              <a:cs typeface="Arial" panose="020B0604020202020204" pitchFamily="34" charset="0"/>
            </a:endParaRPr>
          </a:p>
        </p:txBody>
      </p:sp>
      <p:sp>
        <p:nvSpPr>
          <p:cNvPr id="8" name="Text Box 12">
            <a:extLst>
              <a:ext uri="{FF2B5EF4-FFF2-40B4-BE49-F238E27FC236}">
                <a16:creationId xmlns:a16="http://schemas.microsoft.com/office/drawing/2014/main" id="{E5E4D15A-2AA3-4A21-921D-2238A2034FE2}"/>
              </a:ext>
            </a:extLst>
          </p:cNvPr>
          <p:cNvSpPr txBox="1">
            <a:spLocks noChangeArrowheads="1"/>
          </p:cNvSpPr>
          <p:nvPr/>
        </p:nvSpPr>
        <p:spPr bwMode="auto">
          <a:xfrm>
            <a:off x="685800" y="2644170"/>
            <a:ext cx="10983686" cy="1569660"/>
          </a:xfrm>
          <a:prstGeom prst="rect">
            <a:avLst/>
          </a:prstGeom>
          <a:noFill/>
          <a:ln w="9525">
            <a:noFill/>
            <a:miter lim="800000"/>
            <a:headEnd/>
            <a:tailEnd/>
          </a:ln>
        </p:spPr>
        <p:txBody>
          <a:bodyPr wrap="square">
            <a:spAutoFit/>
          </a:bodyPr>
          <a:lstStyle/>
          <a:p>
            <a:pPr marL="342900" indent="-342900" algn="ctr">
              <a:defRPr/>
            </a:pPr>
            <a:r>
              <a:rPr lang="en-US" sz="4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Don't </a:t>
            </a:r>
            <a:r>
              <a:rPr lang="en-US" sz="4800" b="1" dirty="0">
                <a:solidFill>
                  <a:srgbClr val="00B0F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drive</a:t>
            </a:r>
            <a:r>
              <a:rPr lang="en-US" sz="4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like you own the road.</a:t>
            </a:r>
          </a:p>
          <a:p>
            <a:pPr marL="342900" indent="-342900" algn="ctr">
              <a:defRPr/>
            </a:pPr>
            <a:r>
              <a:rPr lang="en-US" sz="4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Drive like you own </a:t>
            </a:r>
            <a:r>
              <a:rPr lang="en-US" sz="4800" b="1" dirty="0">
                <a:solidFill>
                  <a:srgbClr val="00B0F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car</a:t>
            </a:r>
            <a:r>
              <a:rPr lang="en-US" sz="4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22449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E66959BE-0DFF-4FAB-B4A5-5C941D7847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E687231F-0875-44F4-ACBA-980872237A83}"/>
              </a:ext>
            </a:extLst>
          </p:cNvPr>
          <p:cNvSpPr/>
          <p:nvPr/>
        </p:nvSpPr>
        <p:spPr>
          <a:xfrm>
            <a:off x="8143899" y="0"/>
            <a:ext cx="4048101" cy="6858000"/>
          </a:xfrm>
          <a:prstGeom prst="rect">
            <a:avLst/>
          </a:prstGeom>
          <a:solidFill>
            <a:srgbClr val="005D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8">
            <a:extLst>
              <a:ext uri="{FF2B5EF4-FFF2-40B4-BE49-F238E27FC236}">
                <a16:creationId xmlns:a16="http://schemas.microsoft.com/office/drawing/2014/main" id="{BBA0D039-51E2-4483-A71E-1167A3F1ADA8}"/>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25</a:t>
            </a:fld>
            <a:endParaRPr lang="en-US" sz="800"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95227154-1D2B-4AA5-8EBF-E8BEC21B16F1}"/>
              </a:ext>
            </a:extLst>
          </p:cNvPr>
          <p:cNvSpPr/>
          <p:nvPr/>
        </p:nvSpPr>
        <p:spPr>
          <a:xfrm>
            <a:off x="0" y="402696"/>
            <a:ext cx="5718412" cy="1098141"/>
          </a:xfrm>
          <a:prstGeom prst="rect">
            <a:avLst/>
          </a:prstGeom>
          <a:solidFill>
            <a:srgbClr val="005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9A7AB60-F1D8-45E0-B539-BEDF8146F3DE}"/>
              </a:ext>
            </a:extLst>
          </p:cNvPr>
          <p:cNvSpPr/>
          <p:nvPr/>
        </p:nvSpPr>
        <p:spPr>
          <a:xfrm>
            <a:off x="5718412" y="402697"/>
            <a:ext cx="1115158" cy="1098140"/>
          </a:xfrm>
          <a:prstGeom prst="rect">
            <a:avLst/>
          </a:prstGeom>
          <a:gradFill>
            <a:gsLst>
              <a:gs pos="0">
                <a:srgbClr val="005CB9">
                  <a:alpha val="0"/>
                </a:srgbClr>
              </a:gs>
              <a:gs pos="100000">
                <a:srgbClr val="005CB9"/>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2">
            <a:extLst>
              <a:ext uri="{FF2B5EF4-FFF2-40B4-BE49-F238E27FC236}">
                <a16:creationId xmlns:a16="http://schemas.microsoft.com/office/drawing/2014/main" id="{076142FA-A8AF-4DB9-AD4C-343E2E95214E}"/>
              </a:ext>
            </a:extLst>
          </p:cNvPr>
          <p:cNvSpPr txBox="1">
            <a:spLocks noChangeArrowheads="1"/>
          </p:cNvSpPr>
          <p:nvPr/>
        </p:nvSpPr>
        <p:spPr>
          <a:xfrm>
            <a:off x="457200" y="498144"/>
            <a:ext cx="8226425"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6600" b="1" dirty="0">
                <a:solidFill>
                  <a:schemeClr val="bg1"/>
                </a:solidFill>
                <a:latin typeface="Arial" panose="020B0604020202020204" pitchFamily="34" charset="0"/>
                <a:cs typeface="Arial" panose="020B0604020202020204" pitchFamily="34" charset="0"/>
              </a:rPr>
              <a:t>Prevention</a:t>
            </a:r>
          </a:p>
        </p:txBody>
      </p:sp>
      <p:sp>
        <p:nvSpPr>
          <p:cNvPr id="12" name="Rectangle 11">
            <a:extLst>
              <a:ext uri="{FF2B5EF4-FFF2-40B4-BE49-F238E27FC236}">
                <a16:creationId xmlns:a16="http://schemas.microsoft.com/office/drawing/2014/main" id="{57F1C29C-A818-4547-A239-4A725D9465EE}"/>
              </a:ext>
            </a:extLst>
          </p:cNvPr>
          <p:cNvSpPr/>
          <p:nvPr/>
        </p:nvSpPr>
        <p:spPr>
          <a:xfrm>
            <a:off x="457200" y="1500837"/>
            <a:ext cx="4639090" cy="830997"/>
          </a:xfrm>
          <a:prstGeom prst="rect">
            <a:avLst/>
          </a:prstGeom>
        </p:spPr>
        <p:txBody>
          <a:bodyPr wrap="none">
            <a:spAutoFit/>
          </a:bodyPr>
          <a:lstStyle/>
          <a:p>
            <a:r>
              <a:rPr lang="en-US" sz="4800" b="1" dirty="0">
                <a:latin typeface="Arial" panose="020B0604020202020204" pitchFamily="34" charset="0"/>
                <a:cs typeface="Arial" panose="020B0604020202020204" pitchFamily="34" charset="0"/>
              </a:rPr>
              <a:t>Other</a:t>
            </a:r>
            <a:r>
              <a:rPr lang="en-US" sz="4800" b="1" dirty="0">
                <a:solidFill>
                  <a:srgbClr val="005DB9"/>
                </a:solidFill>
                <a:latin typeface="Arial" panose="020B0604020202020204" pitchFamily="34" charset="0"/>
                <a:cs typeface="Arial" panose="020B0604020202020204" pitchFamily="34" charset="0"/>
              </a:rPr>
              <a:t> Vehicles </a:t>
            </a:r>
            <a:endParaRPr lang="en-US" sz="4800" dirty="0">
              <a:solidFill>
                <a:srgbClr val="005DB9"/>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FF5340A8-B257-4366-85F6-CE0CF3554EAB}"/>
              </a:ext>
            </a:extLst>
          </p:cNvPr>
          <p:cNvSpPr/>
          <p:nvPr/>
        </p:nvSpPr>
        <p:spPr>
          <a:xfrm>
            <a:off x="8302089" y="1641144"/>
            <a:ext cx="3723564" cy="4339650"/>
          </a:xfrm>
          <a:prstGeom prst="rect">
            <a:avLst/>
          </a:prstGeom>
        </p:spPr>
        <p:txBody>
          <a:bodyPr wrap="square">
            <a:spAutoFit/>
          </a:bodyPr>
          <a:lstStyle/>
          <a:p>
            <a:pPr marL="342900" indent="-342900">
              <a:spcAft>
                <a:spcPts val="1800"/>
              </a:spcAft>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Wear protective and reflective gear</a:t>
            </a:r>
          </a:p>
          <a:p>
            <a:pPr marL="342900" indent="-342900">
              <a:spcAft>
                <a:spcPts val="1800"/>
              </a:spcAft>
              <a:buFont typeface="Arial" panose="020B0604020202020204" pitchFamily="34" charset="0"/>
              <a:buChar char="•"/>
            </a:pPr>
            <a:r>
              <a:rPr lang="en-US" sz="2400" dirty="0">
                <a:latin typeface="Arial" panose="020B0604020202020204" pitchFamily="34" charset="0"/>
                <a:cs typeface="Arial" panose="020B0604020202020204" pitchFamily="34" charset="0"/>
              </a:rPr>
              <a:t>Keep your headlight on whenever you ride -even during the day</a:t>
            </a:r>
          </a:p>
          <a:p>
            <a:pPr marL="342900" indent="-342900">
              <a:spcAft>
                <a:spcPts val="1800"/>
              </a:spcAft>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Avoid riding in other vehicles’ blind spots;</a:t>
            </a:r>
          </a:p>
          <a:p>
            <a:pPr marL="342900" indent="-342900">
              <a:spcAft>
                <a:spcPts val="1800"/>
              </a:spcAft>
              <a:buFont typeface="Arial" panose="020B0604020202020204" pitchFamily="34" charset="0"/>
              <a:buChar char="•"/>
            </a:pPr>
            <a:r>
              <a:rPr lang="en-US" sz="2400" dirty="0">
                <a:latin typeface="Arial" panose="020B0604020202020204" pitchFamily="34" charset="0"/>
                <a:cs typeface="Arial" panose="020B0604020202020204" pitchFamily="34" charset="0"/>
              </a:rPr>
              <a:t>Don’t split lanes</a:t>
            </a:r>
          </a:p>
          <a:p>
            <a:pPr marL="342900" indent="-342900">
              <a:spcAft>
                <a:spcPts val="1800"/>
              </a:spcAft>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Avoid riding at night</a:t>
            </a:r>
          </a:p>
        </p:txBody>
      </p:sp>
      <p:grpSp>
        <p:nvGrpSpPr>
          <p:cNvPr id="19" name="Group 18">
            <a:extLst>
              <a:ext uri="{FF2B5EF4-FFF2-40B4-BE49-F238E27FC236}">
                <a16:creationId xmlns:a16="http://schemas.microsoft.com/office/drawing/2014/main" id="{2C3F972D-38B0-F749-960A-E1617C6A71F0}"/>
              </a:ext>
            </a:extLst>
          </p:cNvPr>
          <p:cNvGrpSpPr/>
          <p:nvPr/>
        </p:nvGrpSpPr>
        <p:grpSpPr>
          <a:xfrm>
            <a:off x="9474926" y="6322423"/>
            <a:ext cx="2612571" cy="590081"/>
            <a:chOff x="9474926" y="6322423"/>
            <a:chExt cx="2612571" cy="590081"/>
          </a:xfrm>
        </p:grpSpPr>
        <p:sp>
          <p:nvSpPr>
            <p:cNvPr id="20" name="Rectangle 19">
              <a:extLst>
                <a:ext uri="{FF2B5EF4-FFF2-40B4-BE49-F238E27FC236}">
                  <a16:creationId xmlns:a16="http://schemas.microsoft.com/office/drawing/2014/main" id="{32D3D485-291C-994B-8C55-D5CB98877B11}"/>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BEFC5D6B-226B-0648-9277-B37D1D2A91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22" name="Straight Connector 21">
              <a:extLst>
                <a:ext uri="{FF2B5EF4-FFF2-40B4-BE49-F238E27FC236}">
                  <a16:creationId xmlns:a16="http://schemas.microsoft.com/office/drawing/2014/main" id="{2D52DB6E-C7E1-7D47-82CC-C880694854E7}"/>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52645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29B4ED-F7D0-4428-BEAC-35FA61E2B6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22CA6C3B-D2ED-4B23-A646-32CF5878B3DB}"/>
              </a:ext>
            </a:extLst>
          </p:cNvPr>
          <p:cNvSpPr/>
          <p:nvPr/>
        </p:nvSpPr>
        <p:spPr>
          <a:xfrm rot="16200000">
            <a:off x="3413529" y="-3413531"/>
            <a:ext cx="1549403" cy="8376457"/>
          </a:xfrm>
          <a:prstGeom prst="rect">
            <a:avLst/>
          </a:prstGeom>
          <a:gradFill>
            <a:gsLst>
              <a:gs pos="0">
                <a:schemeClr val="accent1">
                  <a:lumMod val="5000"/>
                  <a:lumOff val="95000"/>
                </a:schemeClr>
              </a:gs>
              <a:gs pos="100000">
                <a:schemeClr val="accent1">
                  <a:lumMod val="30000"/>
                  <a:lumOff val="70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899517E-ED29-451F-B234-C508D18B480D}"/>
              </a:ext>
            </a:extLst>
          </p:cNvPr>
          <p:cNvSpPr/>
          <p:nvPr/>
        </p:nvSpPr>
        <p:spPr>
          <a:xfrm>
            <a:off x="0" y="4644188"/>
            <a:ext cx="12192000" cy="2213811"/>
          </a:xfrm>
          <a:prstGeom prst="rect">
            <a:avLst/>
          </a:prstGeom>
          <a:solidFill>
            <a:srgbClr val="005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A499E88-3402-4D50-950C-DACA7A3C8B62}"/>
              </a:ext>
            </a:extLst>
          </p:cNvPr>
          <p:cNvSpPr txBox="1"/>
          <p:nvPr/>
        </p:nvSpPr>
        <p:spPr>
          <a:xfrm>
            <a:off x="8531110" y="4828956"/>
            <a:ext cx="3556387" cy="1323439"/>
          </a:xfrm>
          <a:prstGeom prst="rect">
            <a:avLst/>
          </a:prstGeom>
          <a:noFill/>
        </p:spPr>
        <p:txBody>
          <a:bodyPr wrap="square" rtlCol="0">
            <a:spAutoFit/>
          </a:bodyPr>
          <a:lstStyle/>
          <a:p>
            <a:pPr algn="ctr"/>
            <a:r>
              <a:rPr lang="en-US" sz="4000" b="1" dirty="0">
                <a:effectLst/>
                <a:latin typeface="Arial" panose="020B0604020202020204" pitchFamily="34" charset="0"/>
                <a:cs typeface="Arial" panose="020B0604020202020204" pitchFamily="34" charset="0"/>
              </a:rPr>
              <a:t>Mind</a:t>
            </a:r>
            <a:r>
              <a:rPr lang="en-US" sz="4000" b="1" dirty="0">
                <a:solidFill>
                  <a:schemeClr val="bg1"/>
                </a:solidFill>
                <a:effectLst/>
                <a:latin typeface="Arial" panose="020B0604020202020204" pitchFamily="34" charset="0"/>
                <a:cs typeface="Arial" panose="020B0604020202020204" pitchFamily="34" charset="0"/>
              </a:rPr>
              <a:t> </a:t>
            </a:r>
          </a:p>
          <a:p>
            <a:pPr algn="ctr"/>
            <a:r>
              <a:rPr lang="en-US" sz="4000" b="1" dirty="0">
                <a:solidFill>
                  <a:schemeClr val="bg1"/>
                </a:solidFill>
                <a:effectLst/>
                <a:latin typeface="Arial" panose="020B0604020202020204" pitchFamily="34" charset="0"/>
                <a:cs typeface="Arial" panose="020B0604020202020204" pitchFamily="34" charset="0"/>
              </a:rPr>
              <a:t>on driving</a:t>
            </a:r>
          </a:p>
        </p:txBody>
      </p:sp>
      <p:sp>
        <p:nvSpPr>
          <p:cNvPr id="7" name="TextBox 6">
            <a:extLst>
              <a:ext uri="{FF2B5EF4-FFF2-40B4-BE49-F238E27FC236}">
                <a16:creationId xmlns:a16="http://schemas.microsoft.com/office/drawing/2014/main" id="{5B6E078D-3E78-4F61-8E69-F6A34A7F89FF}"/>
              </a:ext>
            </a:extLst>
          </p:cNvPr>
          <p:cNvSpPr txBox="1"/>
          <p:nvPr/>
        </p:nvSpPr>
        <p:spPr>
          <a:xfrm>
            <a:off x="264693" y="4828954"/>
            <a:ext cx="4018548" cy="1323439"/>
          </a:xfrm>
          <a:prstGeom prst="rect">
            <a:avLst/>
          </a:prstGeom>
          <a:noFill/>
        </p:spPr>
        <p:txBody>
          <a:bodyPr wrap="square" rtlCol="0">
            <a:spAutoFit/>
          </a:bodyPr>
          <a:lstStyle/>
          <a:p>
            <a:pPr lvl="0" algn="ctr"/>
            <a:r>
              <a:rPr lang="en-US" sz="4000" b="1" dirty="0">
                <a:solidFill>
                  <a:prstClr val="black"/>
                </a:solidFill>
                <a:latin typeface="Arial" panose="020B0604020202020204" pitchFamily="34" charset="0"/>
                <a:cs typeface="Arial" panose="020B0604020202020204" pitchFamily="34" charset="0"/>
              </a:rPr>
              <a:t>Keep Your Eyes </a:t>
            </a:r>
          </a:p>
          <a:p>
            <a:pPr lvl="0" algn="ctr"/>
            <a:r>
              <a:rPr lang="en-US" sz="4000" b="1" dirty="0">
                <a:solidFill>
                  <a:prstClr val="white"/>
                </a:solidFill>
                <a:latin typeface="Arial" panose="020B0604020202020204" pitchFamily="34" charset="0"/>
                <a:cs typeface="Arial" panose="020B0604020202020204" pitchFamily="34" charset="0"/>
              </a:rPr>
              <a:t>on the road</a:t>
            </a:r>
          </a:p>
        </p:txBody>
      </p:sp>
      <p:sp>
        <p:nvSpPr>
          <p:cNvPr id="8" name="TextBox 7">
            <a:extLst>
              <a:ext uri="{FF2B5EF4-FFF2-40B4-BE49-F238E27FC236}">
                <a16:creationId xmlns:a16="http://schemas.microsoft.com/office/drawing/2014/main" id="{EA3DB9DD-6A51-4BB3-A1C3-670E8A6FCC79}"/>
              </a:ext>
            </a:extLst>
          </p:cNvPr>
          <p:cNvSpPr txBox="1"/>
          <p:nvPr/>
        </p:nvSpPr>
        <p:spPr>
          <a:xfrm>
            <a:off x="4658701" y="4828955"/>
            <a:ext cx="3717758" cy="1323439"/>
          </a:xfrm>
          <a:prstGeom prst="rect">
            <a:avLst/>
          </a:prstGeom>
          <a:noFill/>
        </p:spPr>
        <p:txBody>
          <a:bodyPr wrap="square" rtlCol="0">
            <a:spAutoFit/>
          </a:bodyPr>
          <a:lstStyle/>
          <a:p>
            <a:pPr lvl="0" algn="ctr"/>
            <a:r>
              <a:rPr lang="en-US" sz="4000" b="1" dirty="0">
                <a:solidFill>
                  <a:prstClr val="black"/>
                </a:solidFill>
                <a:latin typeface="Arial" panose="020B0604020202020204" pitchFamily="34" charset="0"/>
                <a:cs typeface="Arial" panose="020B0604020202020204" pitchFamily="34" charset="0"/>
              </a:rPr>
              <a:t>Hands</a:t>
            </a:r>
            <a:endParaRPr lang="en-US" sz="4000" b="1" dirty="0">
              <a:solidFill>
                <a:prstClr val="white"/>
              </a:solidFill>
              <a:latin typeface="Arial" panose="020B0604020202020204" pitchFamily="34" charset="0"/>
              <a:cs typeface="Arial" panose="020B0604020202020204" pitchFamily="34" charset="0"/>
            </a:endParaRPr>
          </a:p>
          <a:p>
            <a:pPr lvl="0" algn="ctr"/>
            <a:r>
              <a:rPr lang="en-US" sz="4000" b="1" dirty="0">
                <a:solidFill>
                  <a:prstClr val="white"/>
                </a:solidFill>
                <a:latin typeface="Arial" panose="020B0604020202020204" pitchFamily="34" charset="0"/>
                <a:cs typeface="Arial" panose="020B0604020202020204" pitchFamily="34" charset="0"/>
              </a:rPr>
              <a:t>on the wheel</a:t>
            </a:r>
          </a:p>
        </p:txBody>
      </p:sp>
      <p:grpSp>
        <p:nvGrpSpPr>
          <p:cNvPr id="9" name="Group 8">
            <a:extLst>
              <a:ext uri="{FF2B5EF4-FFF2-40B4-BE49-F238E27FC236}">
                <a16:creationId xmlns:a16="http://schemas.microsoft.com/office/drawing/2014/main" id="{43019797-F107-4D99-AC82-0A7DC655C872}"/>
              </a:ext>
            </a:extLst>
          </p:cNvPr>
          <p:cNvGrpSpPr/>
          <p:nvPr/>
        </p:nvGrpSpPr>
        <p:grpSpPr>
          <a:xfrm>
            <a:off x="9474926" y="6322423"/>
            <a:ext cx="2612571" cy="590081"/>
            <a:chOff x="9474926" y="6322423"/>
            <a:chExt cx="2612571" cy="590081"/>
          </a:xfrm>
        </p:grpSpPr>
        <p:sp>
          <p:nvSpPr>
            <p:cNvPr id="10" name="Rectangle 9">
              <a:extLst>
                <a:ext uri="{FF2B5EF4-FFF2-40B4-BE49-F238E27FC236}">
                  <a16:creationId xmlns:a16="http://schemas.microsoft.com/office/drawing/2014/main" id="{FB1C9518-E1B3-41C7-8B4A-664805A9731F}"/>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BE2664A8-AB59-4A8A-A3BE-271BBA675A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2" name="Straight Connector 11">
              <a:extLst>
                <a:ext uri="{FF2B5EF4-FFF2-40B4-BE49-F238E27FC236}">
                  <a16:creationId xmlns:a16="http://schemas.microsoft.com/office/drawing/2014/main" id="{62E26771-CD08-47FF-A4AD-CCDBF38A84A9}"/>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Slide Number Placeholder 8">
            <a:extLst>
              <a:ext uri="{FF2B5EF4-FFF2-40B4-BE49-F238E27FC236}">
                <a16:creationId xmlns:a16="http://schemas.microsoft.com/office/drawing/2014/main" id="{77F605A7-4765-4BBD-A36D-659F5E90B47D}"/>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26</a:t>
            </a:fld>
            <a:endParaRPr lang="en-US" sz="8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BE9AC77E-0E9B-4DB0-A8D8-ECB420DD87E8}"/>
              </a:ext>
            </a:extLst>
          </p:cNvPr>
          <p:cNvSpPr txBox="1"/>
          <p:nvPr/>
        </p:nvSpPr>
        <p:spPr>
          <a:xfrm>
            <a:off x="264693" y="196040"/>
            <a:ext cx="9889958" cy="1015663"/>
          </a:xfrm>
          <a:prstGeom prst="rect">
            <a:avLst/>
          </a:prstGeom>
          <a:noFill/>
        </p:spPr>
        <p:txBody>
          <a:bodyPr wrap="square" rtlCol="0">
            <a:spAutoFit/>
          </a:bodyPr>
          <a:lstStyle/>
          <a:p>
            <a:pPr lvl="0"/>
            <a:r>
              <a:rPr lang="en-US" sz="6000" b="1" dirty="0">
                <a:latin typeface="Arial" panose="020B0604020202020204" pitchFamily="34" charset="0"/>
                <a:cs typeface="Arial" panose="020B0604020202020204" pitchFamily="34" charset="0"/>
              </a:rPr>
              <a:t>Remember…</a:t>
            </a:r>
            <a:r>
              <a:rPr lang="en-US" sz="6000" b="1" dirty="0">
                <a:solidFill>
                  <a:srgbClr val="005CB9"/>
                </a:solidFill>
                <a:latin typeface="Arial" panose="020B0604020202020204" pitchFamily="34" charset="0"/>
                <a:cs typeface="Arial" panose="020B0604020202020204" pitchFamily="34" charset="0"/>
              </a:rPr>
              <a:t> </a:t>
            </a:r>
            <a:r>
              <a:rPr lang="en-US" sz="6000" b="1" dirty="0" err="1">
                <a:solidFill>
                  <a:srgbClr val="005CB9"/>
                </a:solidFill>
                <a:latin typeface="Arial" panose="020B0604020202020204" pitchFamily="34" charset="0"/>
                <a:cs typeface="Arial" panose="020B0604020202020204" pitchFamily="34" charset="0"/>
              </a:rPr>
              <a:t>Jst</a:t>
            </a:r>
            <a:r>
              <a:rPr lang="en-US" sz="6000" b="1" dirty="0">
                <a:solidFill>
                  <a:srgbClr val="005CB9"/>
                </a:solidFill>
                <a:latin typeface="Arial" panose="020B0604020202020204" pitchFamily="34" charset="0"/>
                <a:cs typeface="Arial" panose="020B0604020202020204" pitchFamily="34" charset="0"/>
              </a:rPr>
              <a:t> </a:t>
            </a:r>
            <a:r>
              <a:rPr lang="en-US" sz="6000" b="1" dirty="0" err="1">
                <a:solidFill>
                  <a:srgbClr val="005CB9"/>
                </a:solidFill>
                <a:latin typeface="Arial" panose="020B0604020202020204" pitchFamily="34" charset="0"/>
                <a:cs typeface="Arial" panose="020B0604020202020204" pitchFamily="34" charset="0"/>
              </a:rPr>
              <a:t>Drv</a:t>
            </a:r>
            <a:r>
              <a:rPr lang="en-US" sz="6000" b="1" dirty="0">
                <a:solidFill>
                  <a:srgbClr val="005CB9"/>
                </a:solidFill>
                <a:latin typeface="Arial" panose="020B0604020202020204" pitchFamily="34" charset="0"/>
                <a:cs typeface="Arial" panose="020B0604020202020204" pitchFamily="34" charset="0"/>
              </a:rPr>
              <a:t>!</a:t>
            </a:r>
          </a:p>
        </p:txBody>
      </p:sp>
      <p:cxnSp>
        <p:nvCxnSpPr>
          <p:cNvPr id="15" name="Straight Connector 14">
            <a:extLst>
              <a:ext uri="{FF2B5EF4-FFF2-40B4-BE49-F238E27FC236}">
                <a16:creationId xmlns:a16="http://schemas.microsoft.com/office/drawing/2014/main" id="{6C2A15F3-F5B2-4174-8345-8355F231BA88}"/>
              </a:ext>
            </a:extLst>
          </p:cNvPr>
          <p:cNvCxnSpPr>
            <a:cxnSpLocks/>
          </p:cNvCxnSpPr>
          <p:nvPr/>
        </p:nvCxnSpPr>
        <p:spPr>
          <a:xfrm>
            <a:off x="4571076" y="5017168"/>
            <a:ext cx="0" cy="101065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9101883-F575-4164-9EE2-9F31DDADADF2}"/>
              </a:ext>
            </a:extLst>
          </p:cNvPr>
          <p:cNvCxnSpPr>
            <a:cxnSpLocks/>
          </p:cNvCxnSpPr>
          <p:nvPr/>
        </p:nvCxnSpPr>
        <p:spPr>
          <a:xfrm>
            <a:off x="8621708" y="5017168"/>
            <a:ext cx="0" cy="101065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7958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3D9A239-7BF4-AD44-ADC3-B2117EACC3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
        <p:nvSpPr>
          <p:cNvPr id="2" name="TextBox 1">
            <a:extLst>
              <a:ext uri="{FF2B5EF4-FFF2-40B4-BE49-F238E27FC236}">
                <a16:creationId xmlns:a16="http://schemas.microsoft.com/office/drawing/2014/main" id="{FE0A687E-F2FB-47C6-9CD1-410F64027BD7}"/>
              </a:ext>
            </a:extLst>
          </p:cNvPr>
          <p:cNvSpPr txBox="1"/>
          <p:nvPr/>
        </p:nvSpPr>
        <p:spPr>
          <a:xfrm>
            <a:off x="7752520" y="282434"/>
            <a:ext cx="3697357" cy="2308324"/>
          </a:xfrm>
          <a:prstGeom prst="rect">
            <a:avLst/>
          </a:prstGeom>
          <a:noFill/>
        </p:spPr>
        <p:txBody>
          <a:bodyPr wrap="square" rtlCol="0">
            <a:spAutoFit/>
          </a:bodyPr>
          <a:lstStyle/>
          <a:p>
            <a:r>
              <a:rPr lang="en-US" sz="4800" b="1" dirty="0">
                <a:solidFill>
                  <a:schemeClr val="bg1"/>
                </a:solidFill>
                <a:latin typeface="Arial" panose="020B0604020202020204" pitchFamily="34" charset="0"/>
                <a:cs typeface="Arial" panose="020B0604020202020204" pitchFamily="34" charset="0"/>
              </a:rPr>
              <a:t>Free Safe Driving Resources </a:t>
            </a:r>
          </a:p>
        </p:txBody>
      </p:sp>
      <p:sp>
        <p:nvSpPr>
          <p:cNvPr id="4" name="TextBox 3">
            <a:extLst>
              <a:ext uri="{FF2B5EF4-FFF2-40B4-BE49-F238E27FC236}">
                <a16:creationId xmlns:a16="http://schemas.microsoft.com/office/drawing/2014/main" id="{1B7BEC74-42C7-47EB-88D0-AB80FA2D2C1B}"/>
              </a:ext>
            </a:extLst>
          </p:cNvPr>
          <p:cNvSpPr txBox="1"/>
          <p:nvPr/>
        </p:nvSpPr>
        <p:spPr>
          <a:xfrm>
            <a:off x="7752520" y="2690812"/>
            <a:ext cx="4826000" cy="1631216"/>
          </a:xfrm>
          <a:prstGeom prst="rect">
            <a:avLst/>
          </a:prstGeom>
          <a:noFill/>
        </p:spPr>
        <p:txBody>
          <a:bodyPr wrap="square" rtlCol="0">
            <a:spAutoFit/>
          </a:bodyPr>
          <a:lstStyle/>
          <a:p>
            <a:r>
              <a:rPr lang="en-US" sz="2000" dirty="0">
                <a:solidFill>
                  <a:schemeClr val="bg1"/>
                </a:solidFill>
                <a:latin typeface="Helvetica" pitchFamily="2" charset="0"/>
                <a:cs typeface="Andalus" panose="02010000000000000000" pitchFamily="2" charset="-78"/>
              </a:rPr>
              <a:t>18 East 50</a:t>
            </a:r>
            <a:r>
              <a:rPr lang="en-US" sz="2000" baseline="30000" dirty="0">
                <a:solidFill>
                  <a:schemeClr val="bg1"/>
                </a:solidFill>
                <a:latin typeface="Helvetica" pitchFamily="2" charset="0"/>
                <a:cs typeface="Andalus" panose="02010000000000000000" pitchFamily="2" charset="-78"/>
              </a:rPr>
              <a:t>th</a:t>
            </a:r>
            <a:r>
              <a:rPr lang="en-US" sz="2000" dirty="0">
                <a:solidFill>
                  <a:schemeClr val="bg1"/>
                </a:solidFill>
                <a:latin typeface="Helvetica" pitchFamily="2" charset="0"/>
                <a:cs typeface="Andalus" panose="02010000000000000000" pitchFamily="2" charset="-78"/>
              </a:rPr>
              <a:t> Street </a:t>
            </a:r>
          </a:p>
          <a:p>
            <a:r>
              <a:rPr lang="en-US" sz="2000" dirty="0">
                <a:solidFill>
                  <a:schemeClr val="bg1"/>
                </a:solidFill>
                <a:latin typeface="Helvetica" pitchFamily="2" charset="0"/>
                <a:cs typeface="Andalus" panose="02010000000000000000" pitchFamily="2" charset="-78"/>
              </a:rPr>
              <a:t>New York, NY 10022</a:t>
            </a:r>
          </a:p>
          <a:p>
            <a:r>
              <a:rPr lang="en-US" sz="2000" dirty="0">
                <a:solidFill>
                  <a:schemeClr val="bg1"/>
                </a:solidFill>
                <a:latin typeface="Helvetica" pitchFamily="2" charset="0"/>
                <a:cs typeface="Andalus" panose="02010000000000000000" pitchFamily="2" charset="-78"/>
              </a:rPr>
              <a:t>866-SAFEPATH  (723-3728) </a:t>
            </a:r>
          </a:p>
          <a:p>
            <a:r>
              <a:rPr lang="en-US" sz="2000" dirty="0">
                <a:solidFill>
                  <a:schemeClr val="bg1"/>
                </a:solidFill>
                <a:latin typeface="Helvetica" pitchFamily="2" charset="0"/>
                <a:cs typeface="Andalus" panose="02010000000000000000" pitchFamily="2" charset="-78"/>
              </a:rPr>
              <a:t>info@nrsf.org </a:t>
            </a:r>
          </a:p>
          <a:p>
            <a:r>
              <a:rPr lang="en-US" sz="2000" dirty="0" err="1">
                <a:solidFill>
                  <a:schemeClr val="bg1"/>
                </a:solidFill>
                <a:latin typeface="Helvetica" pitchFamily="2" charset="0"/>
                <a:cs typeface="Andalus" panose="02010000000000000000" pitchFamily="2" charset="-78"/>
              </a:rPr>
              <a:t>www.nrsf.org</a:t>
            </a:r>
            <a:r>
              <a:rPr lang="en-US" sz="2000" dirty="0">
                <a:solidFill>
                  <a:schemeClr val="bg1"/>
                </a:solidFill>
                <a:latin typeface="Helvetica" pitchFamily="2" charset="0"/>
                <a:cs typeface="Andalus" panose="02010000000000000000" pitchFamily="2" charset="-78"/>
              </a:rPr>
              <a:t>  • www.teenlane.org </a:t>
            </a:r>
          </a:p>
        </p:txBody>
      </p:sp>
      <p:pic>
        <p:nvPicPr>
          <p:cNvPr id="5" name="Picture 4">
            <a:extLst>
              <a:ext uri="{FF2B5EF4-FFF2-40B4-BE49-F238E27FC236}">
                <a16:creationId xmlns:a16="http://schemas.microsoft.com/office/drawing/2014/main" id="{ECDC6DA4-D755-4EA3-B2D8-4D93450A7CC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97110" y="4603391"/>
            <a:ext cx="310339" cy="310956"/>
          </a:xfrm>
          <a:prstGeom prst="rect">
            <a:avLst/>
          </a:prstGeom>
        </p:spPr>
      </p:pic>
      <p:pic>
        <p:nvPicPr>
          <p:cNvPr id="6" name="Picture 5">
            <a:extLst>
              <a:ext uri="{FF2B5EF4-FFF2-40B4-BE49-F238E27FC236}">
                <a16:creationId xmlns:a16="http://schemas.microsoft.com/office/drawing/2014/main" id="{273A9078-00E8-4139-96B8-32FDA6AA538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01251" y="5033126"/>
            <a:ext cx="302057" cy="310955"/>
          </a:xfrm>
          <a:prstGeom prst="rect">
            <a:avLst/>
          </a:prstGeom>
        </p:spPr>
      </p:pic>
      <p:pic>
        <p:nvPicPr>
          <p:cNvPr id="7" name="Picture 6">
            <a:extLst>
              <a:ext uri="{FF2B5EF4-FFF2-40B4-BE49-F238E27FC236}">
                <a16:creationId xmlns:a16="http://schemas.microsoft.com/office/drawing/2014/main" id="{98971BD1-7209-4BCF-9E17-FB68D227F4E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96224" y="5462860"/>
            <a:ext cx="312111" cy="312731"/>
          </a:xfrm>
          <a:prstGeom prst="rect">
            <a:avLst/>
          </a:prstGeom>
        </p:spPr>
      </p:pic>
      <p:pic>
        <p:nvPicPr>
          <p:cNvPr id="8" name="Picture 7">
            <a:extLst>
              <a:ext uri="{FF2B5EF4-FFF2-40B4-BE49-F238E27FC236}">
                <a16:creationId xmlns:a16="http://schemas.microsoft.com/office/drawing/2014/main" id="{EA5DD514-498B-471D-951B-BB59E3F4C0F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99879" y="5894370"/>
            <a:ext cx="304800" cy="305405"/>
          </a:xfrm>
          <a:prstGeom prst="rect">
            <a:avLst/>
          </a:prstGeom>
        </p:spPr>
      </p:pic>
      <p:sp>
        <p:nvSpPr>
          <p:cNvPr id="9" name="TextBox 8">
            <a:extLst>
              <a:ext uri="{FF2B5EF4-FFF2-40B4-BE49-F238E27FC236}">
                <a16:creationId xmlns:a16="http://schemas.microsoft.com/office/drawing/2014/main" id="{6FDE8442-7EE7-4CA3-A541-949B21081FDE}"/>
              </a:ext>
            </a:extLst>
          </p:cNvPr>
          <p:cNvSpPr txBox="1"/>
          <p:nvPr/>
        </p:nvSpPr>
        <p:spPr>
          <a:xfrm>
            <a:off x="8265532" y="4581134"/>
            <a:ext cx="1570892" cy="338554"/>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a:t>
            </a:r>
            <a:r>
              <a:rPr lang="en-US" sz="1600" dirty="0" err="1">
                <a:solidFill>
                  <a:schemeClr val="bg1"/>
                </a:solidFill>
                <a:latin typeface="Arial" panose="020B0604020202020204" pitchFamily="34" charset="0"/>
                <a:cs typeface="Arial" panose="020B0604020202020204" pitchFamily="34" charset="0"/>
              </a:rPr>
              <a:t>NRSForg</a:t>
            </a:r>
            <a:endParaRPr lang="en-US" sz="1600" dirty="0">
              <a:solidFill>
                <a:schemeClr val="bg1"/>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F3E4E60E-B42A-43B5-BD6C-F5DACA39852E}"/>
              </a:ext>
            </a:extLst>
          </p:cNvPr>
          <p:cNvSpPr txBox="1"/>
          <p:nvPr/>
        </p:nvSpPr>
        <p:spPr>
          <a:xfrm>
            <a:off x="8265532" y="5018879"/>
            <a:ext cx="1570892" cy="338554"/>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a:t>
            </a:r>
            <a:r>
              <a:rPr lang="en-US" sz="1600" dirty="0" err="1">
                <a:solidFill>
                  <a:schemeClr val="bg1"/>
                </a:solidFill>
                <a:latin typeface="Arial" panose="020B0604020202020204" pitchFamily="34" charset="0"/>
                <a:cs typeface="Arial" panose="020B0604020202020204" pitchFamily="34" charset="0"/>
              </a:rPr>
              <a:t>NRSForg</a:t>
            </a:r>
            <a:endParaRPr lang="en-US" sz="1600" dirty="0">
              <a:solidFill>
                <a:schemeClr val="bg1"/>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DD6DC8C-43FA-4EFA-9675-EC010E897773}"/>
              </a:ext>
            </a:extLst>
          </p:cNvPr>
          <p:cNvSpPr txBox="1"/>
          <p:nvPr/>
        </p:nvSpPr>
        <p:spPr>
          <a:xfrm>
            <a:off x="8265532" y="5456624"/>
            <a:ext cx="1570892" cy="338554"/>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a:t>
            </a:r>
            <a:r>
              <a:rPr lang="en-US" sz="1600" dirty="0" err="1">
                <a:solidFill>
                  <a:schemeClr val="bg1"/>
                </a:solidFill>
                <a:latin typeface="Arial" panose="020B0604020202020204" pitchFamily="34" charset="0"/>
                <a:cs typeface="Arial" panose="020B0604020202020204" pitchFamily="34" charset="0"/>
              </a:rPr>
              <a:t>NRSForg</a:t>
            </a:r>
            <a:endParaRPr lang="en-US" sz="1600" dirty="0">
              <a:solidFill>
                <a:schemeClr val="bg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7853EA2-3B37-4E4F-9CB8-850F136CBF2E}"/>
              </a:ext>
            </a:extLst>
          </p:cNvPr>
          <p:cNvSpPr txBox="1"/>
          <p:nvPr/>
        </p:nvSpPr>
        <p:spPr>
          <a:xfrm>
            <a:off x="8265532" y="5894370"/>
            <a:ext cx="1878591" cy="338554"/>
          </a:xfrm>
          <a:prstGeom prst="rect">
            <a:avLst/>
          </a:prstGeom>
          <a:noFill/>
        </p:spPr>
        <p:txBody>
          <a:bodyPr wrap="square" rtlCol="0">
            <a:spAutoFit/>
          </a:bodyPr>
          <a:lstStyle/>
          <a:p>
            <a:r>
              <a:rPr lang="en-US" sz="1600" dirty="0" err="1">
                <a:solidFill>
                  <a:schemeClr val="bg1"/>
                </a:solidFill>
                <a:latin typeface="Arial" panose="020B0604020202020204" pitchFamily="34" charset="0"/>
                <a:cs typeface="Arial" panose="020B0604020202020204" pitchFamily="34" charset="0"/>
              </a:rPr>
              <a:t>nationalroadsafety</a:t>
            </a:r>
            <a:endParaRPr lang="en-US"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0326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iStock_000015502953Small.jpg">
            <a:extLst>
              <a:ext uri="{FF2B5EF4-FFF2-40B4-BE49-F238E27FC236}">
                <a16:creationId xmlns:a16="http://schemas.microsoft.com/office/drawing/2014/main" id="{3A2F651C-D3F8-42AD-912B-6BC3D52086C4}"/>
              </a:ext>
            </a:extLst>
          </p:cNvPr>
          <p:cNvPicPr>
            <a:picLocks noChangeAspect="1"/>
          </p:cNvPicPr>
          <p:nvPr/>
        </p:nvPicPr>
        <p:blipFill>
          <a:blip r:embed="rId3" cstate="print"/>
          <a:stretch>
            <a:fillRect/>
          </a:stretch>
        </p:blipFill>
        <p:spPr>
          <a:xfrm>
            <a:off x="6348686" y="0"/>
            <a:ext cx="5869130" cy="6858000"/>
          </a:xfrm>
          <a:prstGeom prst="rect">
            <a:avLst/>
          </a:prstGeom>
        </p:spPr>
      </p:pic>
      <p:sp>
        <p:nvSpPr>
          <p:cNvPr id="2" name="TextBox 1">
            <a:extLst>
              <a:ext uri="{FF2B5EF4-FFF2-40B4-BE49-F238E27FC236}">
                <a16:creationId xmlns:a16="http://schemas.microsoft.com/office/drawing/2014/main" id="{A2E78840-A365-4EB2-9B0F-5D88782A61A6}"/>
              </a:ext>
            </a:extLst>
          </p:cNvPr>
          <p:cNvSpPr txBox="1"/>
          <p:nvPr/>
        </p:nvSpPr>
        <p:spPr>
          <a:xfrm>
            <a:off x="513709" y="161427"/>
            <a:ext cx="9337428" cy="3139321"/>
          </a:xfrm>
          <a:prstGeom prst="rect">
            <a:avLst/>
          </a:prstGeom>
          <a:noFill/>
        </p:spPr>
        <p:txBody>
          <a:bodyPr wrap="square" rtlCol="0">
            <a:spAutoFit/>
          </a:bodyPr>
          <a:lstStyle/>
          <a:p>
            <a:pPr>
              <a:defRPr/>
            </a:pPr>
            <a:r>
              <a:rPr lang="en-US" sz="6600" b="1" dirty="0">
                <a:solidFill>
                  <a:schemeClr val="bg1"/>
                </a:solidFill>
                <a:latin typeface="Arial" panose="020B0604020202020204" pitchFamily="34" charset="0"/>
                <a:cs typeface="Arial" panose="020B0604020202020204" pitchFamily="34" charset="0"/>
              </a:rPr>
              <a:t>What is</a:t>
            </a:r>
            <a:r>
              <a:rPr lang="en-US" sz="6600" b="1" i="1" dirty="0">
                <a:solidFill>
                  <a:schemeClr val="bg1"/>
                </a:solidFill>
                <a:latin typeface="Arial" panose="020B0604020202020204" pitchFamily="34" charset="0"/>
                <a:cs typeface="Arial" panose="020B0604020202020204" pitchFamily="34" charset="0"/>
              </a:rPr>
              <a:t> </a:t>
            </a:r>
            <a:br>
              <a:rPr lang="en-US" sz="6600" b="1" i="1" dirty="0">
                <a:solidFill>
                  <a:schemeClr val="bg1"/>
                </a:solidFill>
                <a:latin typeface="Arial" panose="020B0604020202020204" pitchFamily="34" charset="0"/>
                <a:cs typeface="Arial" panose="020B0604020202020204" pitchFamily="34" charset="0"/>
              </a:rPr>
            </a:br>
            <a:r>
              <a:rPr lang="en-US" sz="6600" b="1" dirty="0">
                <a:latin typeface="Arial" panose="020B0604020202020204" pitchFamily="34" charset="0"/>
                <a:cs typeface="Arial" panose="020B0604020202020204" pitchFamily="34" charset="0"/>
              </a:rPr>
              <a:t>Traumatic</a:t>
            </a:r>
            <a:r>
              <a:rPr lang="en-US" sz="6600" b="1" dirty="0">
                <a:solidFill>
                  <a:schemeClr val="bg1"/>
                </a:solidFill>
                <a:latin typeface="Arial" panose="020B0604020202020204" pitchFamily="34" charset="0"/>
                <a:cs typeface="Arial" panose="020B0604020202020204" pitchFamily="34" charset="0"/>
              </a:rPr>
              <a:t> </a:t>
            </a:r>
            <a:br>
              <a:rPr lang="en-US" sz="6600" b="1" dirty="0">
                <a:solidFill>
                  <a:schemeClr val="bg1"/>
                </a:solidFill>
                <a:latin typeface="Arial" panose="020B0604020202020204" pitchFamily="34" charset="0"/>
                <a:cs typeface="Arial" panose="020B0604020202020204" pitchFamily="34" charset="0"/>
              </a:rPr>
            </a:br>
            <a:r>
              <a:rPr lang="en-US" sz="6600" b="1" dirty="0">
                <a:solidFill>
                  <a:schemeClr val="bg1"/>
                </a:solidFill>
                <a:latin typeface="Arial" panose="020B0604020202020204" pitchFamily="34" charset="0"/>
                <a:cs typeface="Arial" panose="020B0604020202020204" pitchFamily="34" charset="0"/>
              </a:rPr>
              <a:t>Brain Injury</a:t>
            </a:r>
            <a:r>
              <a:rPr lang="en-US" sz="6600" b="1" dirty="0">
                <a:latin typeface="Arial" panose="020B0604020202020204" pitchFamily="34" charset="0"/>
                <a:cs typeface="Arial" panose="020B0604020202020204" pitchFamily="34" charset="0"/>
              </a:rPr>
              <a:t>?</a:t>
            </a:r>
          </a:p>
        </p:txBody>
      </p:sp>
      <p:sp>
        <p:nvSpPr>
          <p:cNvPr id="12" name="Slide Number Placeholder 8">
            <a:extLst>
              <a:ext uri="{FF2B5EF4-FFF2-40B4-BE49-F238E27FC236}">
                <a16:creationId xmlns:a16="http://schemas.microsoft.com/office/drawing/2014/main" id="{811654B7-203A-B84B-A97A-84034253467E}"/>
              </a:ext>
            </a:extLst>
          </p:cNvPr>
          <p:cNvSpPr>
            <a:spLocks noGrp="1"/>
          </p:cNvSpPr>
          <p:nvPr>
            <p:ph type="sldNum" sz="quarter" idx="12"/>
          </p:nvPr>
        </p:nvSpPr>
        <p:spPr>
          <a:xfrm>
            <a:off x="100359" y="6535882"/>
            <a:ext cx="826701" cy="322118"/>
          </a:xfrm>
        </p:spPr>
        <p:txBody>
          <a:bodyPr/>
          <a:lstStyle/>
          <a:p>
            <a:pPr algn="l"/>
            <a:fld id="{8546711A-3ACE-4502-A944-5F848500C5E6}" type="slidenum">
              <a:rPr lang="en-US" sz="800" smtClean="0">
                <a:latin typeface="Arial" panose="020B0604020202020204" pitchFamily="34" charset="0"/>
                <a:cs typeface="Arial" panose="020B0604020202020204" pitchFamily="34" charset="0"/>
              </a:rPr>
              <a:pPr algn="l"/>
              <a:t>3</a:t>
            </a:fld>
            <a:endParaRPr lang="en-US" sz="800" dirty="0">
              <a:latin typeface="Arial" panose="020B0604020202020204" pitchFamily="34" charset="0"/>
              <a:cs typeface="Arial" panose="020B0604020202020204" pitchFamily="34" charset="0"/>
            </a:endParaRPr>
          </a:p>
        </p:txBody>
      </p:sp>
      <p:sp>
        <p:nvSpPr>
          <p:cNvPr id="15" name="Text Box 11">
            <a:extLst>
              <a:ext uri="{FF2B5EF4-FFF2-40B4-BE49-F238E27FC236}">
                <a16:creationId xmlns:a16="http://schemas.microsoft.com/office/drawing/2014/main" id="{9146800F-080F-413E-94CA-167435F25D50}"/>
              </a:ext>
            </a:extLst>
          </p:cNvPr>
          <p:cNvSpPr txBox="1">
            <a:spLocks noChangeArrowheads="1"/>
          </p:cNvSpPr>
          <p:nvPr/>
        </p:nvSpPr>
        <p:spPr bwMode="auto">
          <a:xfrm>
            <a:off x="609600" y="3762623"/>
            <a:ext cx="4047744" cy="2462213"/>
          </a:xfrm>
          <a:prstGeom prst="rect">
            <a:avLst/>
          </a:prstGeom>
          <a:noFill/>
          <a:ln w="9525">
            <a:noFill/>
            <a:miter lim="800000"/>
            <a:headEnd/>
            <a:tailEnd/>
          </a:ln>
        </p:spPr>
        <p:txBody>
          <a:bodyPr wrap="square">
            <a:spAutoFit/>
          </a:bodyPr>
          <a:lstStyle/>
          <a:p>
            <a:pPr eaLnBrk="1" hangingPunct="1"/>
            <a:r>
              <a:rPr lang="en-US" sz="2800" b="1" dirty="0">
                <a:solidFill>
                  <a:schemeClr val="bg1"/>
                </a:solidFill>
                <a:latin typeface="Arial" panose="020B0604020202020204" pitchFamily="34" charset="0"/>
                <a:cs typeface="Arial" panose="020B0604020202020204" pitchFamily="34" charset="0"/>
              </a:rPr>
              <a:t>TBI is a blow or jolt to the head that disrupts the function of the brain. </a:t>
            </a:r>
          </a:p>
          <a:p>
            <a:pPr algn="r" eaLnBrk="1" hangingPunct="1"/>
            <a:endParaRPr lang="en-US" sz="2400" b="1" dirty="0">
              <a:solidFill>
                <a:schemeClr val="bg1"/>
              </a:solidFill>
              <a:latin typeface="Arial" panose="020B0604020202020204" pitchFamily="34" charset="0"/>
              <a:cs typeface="Arial" panose="020B0604020202020204" pitchFamily="34" charset="0"/>
            </a:endParaRPr>
          </a:p>
          <a:p>
            <a:pPr algn="r" eaLnBrk="1" hangingPunct="1"/>
            <a:r>
              <a:rPr lang="en-US" b="1" i="1" dirty="0">
                <a:solidFill>
                  <a:schemeClr val="bg1"/>
                </a:solidFill>
                <a:latin typeface="Arial" panose="020B0604020202020204" pitchFamily="34" charset="0"/>
                <a:cs typeface="Arial" panose="020B0604020202020204" pitchFamily="34" charset="0"/>
              </a:rPr>
              <a:t>--Brain Injury Association </a:t>
            </a:r>
          </a:p>
        </p:txBody>
      </p:sp>
      <p:grpSp>
        <p:nvGrpSpPr>
          <p:cNvPr id="6" name="Group 5">
            <a:extLst>
              <a:ext uri="{FF2B5EF4-FFF2-40B4-BE49-F238E27FC236}">
                <a16:creationId xmlns:a16="http://schemas.microsoft.com/office/drawing/2014/main" id="{9E1F82A0-B2CA-8A42-A540-7886D1BDBB02}"/>
              </a:ext>
            </a:extLst>
          </p:cNvPr>
          <p:cNvGrpSpPr/>
          <p:nvPr/>
        </p:nvGrpSpPr>
        <p:grpSpPr>
          <a:xfrm>
            <a:off x="9474926" y="6322423"/>
            <a:ext cx="2612571" cy="590081"/>
            <a:chOff x="9474926" y="6322423"/>
            <a:chExt cx="2612571" cy="590081"/>
          </a:xfrm>
        </p:grpSpPr>
        <p:sp>
          <p:nvSpPr>
            <p:cNvPr id="7" name="Rectangle 6">
              <a:extLst>
                <a:ext uri="{FF2B5EF4-FFF2-40B4-BE49-F238E27FC236}">
                  <a16:creationId xmlns:a16="http://schemas.microsoft.com/office/drawing/2014/main" id="{544C05E2-359B-7249-BF4B-934519D56325}"/>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F8CCE830-2CD5-6C4D-8A83-616D4CB9D1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0" name="Straight Connector 9">
              <a:extLst>
                <a:ext uri="{FF2B5EF4-FFF2-40B4-BE49-F238E27FC236}">
                  <a16:creationId xmlns:a16="http://schemas.microsoft.com/office/drawing/2014/main" id="{1AAC48FC-568C-E34B-AB74-E56B5296B754}"/>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61685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0D7350CE-3D52-43E6-81AE-F15E67A76C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5189" y="2557812"/>
            <a:ext cx="5795677" cy="3217552"/>
          </a:xfrm>
          <a:prstGeom prst="rect">
            <a:avLst/>
          </a:prstGeom>
          <a:effectLst>
            <a:outerShdw blurRad="279400" dist="228600" dir="5400000" algn="ctr" rotWithShape="0">
              <a:srgbClr val="000000">
                <a:alpha val="42000"/>
              </a:srgbClr>
            </a:outerShdw>
          </a:effectLst>
        </p:spPr>
      </p:pic>
      <p:sp>
        <p:nvSpPr>
          <p:cNvPr id="6" name="Slide Number Placeholder 8">
            <a:extLst>
              <a:ext uri="{FF2B5EF4-FFF2-40B4-BE49-F238E27FC236}">
                <a16:creationId xmlns:a16="http://schemas.microsoft.com/office/drawing/2014/main" id="{B5EA428C-652B-6945-8B0D-20E2B3C6EFAD}"/>
              </a:ext>
            </a:extLst>
          </p:cNvPr>
          <p:cNvSpPr>
            <a:spLocks noGrp="1"/>
          </p:cNvSpPr>
          <p:nvPr>
            <p:ph type="sldNum" sz="quarter" idx="12"/>
          </p:nvPr>
        </p:nvSpPr>
        <p:spPr>
          <a:xfrm>
            <a:off x="100359" y="6535882"/>
            <a:ext cx="826701" cy="322118"/>
          </a:xfrm>
        </p:spPr>
        <p:txBody>
          <a:bodyPr/>
          <a:lstStyle/>
          <a:p>
            <a:pPr algn="l"/>
            <a:fld id="{8546711A-3ACE-4502-A944-5F848500C5E6}" type="slidenum">
              <a:rPr lang="en-US" sz="800" smtClean="0">
                <a:latin typeface="Arial" panose="020B0604020202020204" pitchFamily="34" charset="0"/>
                <a:cs typeface="Arial" panose="020B0604020202020204" pitchFamily="34" charset="0"/>
              </a:rPr>
              <a:pPr algn="l"/>
              <a:t>4</a:t>
            </a:fld>
            <a:endParaRPr lang="en-US" sz="800" dirty="0">
              <a:latin typeface="Arial" panose="020B0604020202020204" pitchFamily="34" charset="0"/>
              <a:cs typeface="Arial" panose="020B0604020202020204" pitchFamily="34" charset="0"/>
            </a:endParaRPr>
          </a:p>
        </p:txBody>
      </p:sp>
      <p:sp>
        <p:nvSpPr>
          <p:cNvPr id="9" name="Slide Number Placeholder 8">
            <a:extLst>
              <a:ext uri="{FF2B5EF4-FFF2-40B4-BE49-F238E27FC236}">
                <a16:creationId xmlns:a16="http://schemas.microsoft.com/office/drawing/2014/main" id="{CED0C854-C9B0-074B-9101-970A90BBEA80}"/>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solidFill>
                  <a:srgbClr val="005DB9"/>
                </a:solidFill>
                <a:latin typeface="Arial" panose="020B0604020202020204" pitchFamily="34" charset="0"/>
                <a:cs typeface="Arial" panose="020B0604020202020204" pitchFamily="34" charset="0"/>
              </a:rPr>
              <a:pPr algn="l"/>
              <a:t>4</a:t>
            </a:fld>
            <a:endParaRPr lang="en-US" sz="800" dirty="0">
              <a:solidFill>
                <a:srgbClr val="005DB9"/>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716BBA14-91A1-495A-A884-E11675249AD7}"/>
              </a:ext>
            </a:extLst>
          </p:cNvPr>
          <p:cNvSpPr txBox="1"/>
          <p:nvPr/>
        </p:nvSpPr>
        <p:spPr>
          <a:xfrm>
            <a:off x="513709" y="165847"/>
            <a:ext cx="7022592" cy="1015663"/>
          </a:xfrm>
          <a:prstGeom prst="rect">
            <a:avLst/>
          </a:prstGeom>
          <a:noFill/>
        </p:spPr>
        <p:txBody>
          <a:bodyPr wrap="square" rtlCol="0">
            <a:spAutoFit/>
          </a:bodyPr>
          <a:lstStyle/>
          <a:p>
            <a:r>
              <a:rPr lang="en-US" sz="6000" b="1" dirty="0">
                <a:solidFill>
                  <a:schemeClr val="bg1"/>
                </a:solidFill>
                <a:latin typeface="Arial" panose="020B0604020202020204" pitchFamily="34" charset="0"/>
                <a:cs typeface="Arial" panose="020B0604020202020204" pitchFamily="34" charset="0"/>
              </a:rPr>
              <a:t>Traumatic </a:t>
            </a:r>
            <a:r>
              <a:rPr lang="en-US" sz="6000" b="1" dirty="0">
                <a:latin typeface="Arial" panose="020B0604020202020204" pitchFamily="34" charset="0"/>
                <a:cs typeface="Arial" panose="020B0604020202020204" pitchFamily="34" charset="0"/>
              </a:rPr>
              <a:t>Injuries</a:t>
            </a:r>
          </a:p>
        </p:txBody>
      </p:sp>
      <p:sp>
        <p:nvSpPr>
          <p:cNvPr id="5" name="TextBox 4">
            <a:extLst>
              <a:ext uri="{FF2B5EF4-FFF2-40B4-BE49-F238E27FC236}">
                <a16:creationId xmlns:a16="http://schemas.microsoft.com/office/drawing/2014/main" id="{7596BAE8-CD2D-4020-9774-B7A04C4D4D9F}"/>
              </a:ext>
            </a:extLst>
          </p:cNvPr>
          <p:cNvSpPr txBox="1"/>
          <p:nvPr/>
        </p:nvSpPr>
        <p:spPr>
          <a:xfrm>
            <a:off x="540919" y="1080247"/>
            <a:ext cx="9046464" cy="707886"/>
          </a:xfrm>
          <a:prstGeom prst="rect">
            <a:avLst/>
          </a:prstGeom>
          <a:noFill/>
        </p:spPr>
        <p:txBody>
          <a:bodyPr wrap="square" rtlCol="0">
            <a:spAutoFit/>
          </a:bodyPr>
          <a:lstStyle/>
          <a:p>
            <a:r>
              <a:rPr lang="en-US" sz="4000" dirty="0">
                <a:solidFill>
                  <a:schemeClr val="bg1"/>
                </a:solidFill>
                <a:latin typeface="Arial" panose="020B0604020202020204" pitchFamily="34" charset="0"/>
                <a:cs typeface="Arial" panose="020B0604020202020204" pitchFamily="34" charset="0"/>
              </a:rPr>
              <a:t>Major </a:t>
            </a:r>
            <a:r>
              <a:rPr lang="en-US" sz="4000" dirty="0">
                <a:latin typeface="Arial" panose="020B0604020202020204" pitchFamily="34" charset="0"/>
                <a:cs typeface="Arial" panose="020B0604020202020204" pitchFamily="34" charset="0"/>
              </a:rPr>
              <a:t>Causes</a:t>
            </a:r>
            <a:r>
              <a:rPr lang="en-US" sz="4000" dirty="0">
                <a:solidFill>
                  <a:schemeClr val="bg1"/>
                </a:solidFill>
                <a:latin typeface="Arial" panose="020B0604020202020204" pitchFamily="34" charset="0"/>
                <a:cs typeface="Arial" panose="020B0604020202020204" pitchFamily="34" charset="0"/>
              </a:rPr>
              <a:t> of Traumatic Brain Injury</a:t>
            </a:r>
          </a:p>
        </p:txBody>
      </p:sp>
      <p:sp>
        <p:nvSpPr>
          <p:cNvPr id="7" name="TextBox 6">
            <a:extLst>
              <a:ext uri="{FF2B5EF4-FFF2-40B4-BE49-F238E27FC236}">
                <a16:creationId xmlns:a16="http://schemas.microsoft.com/office/drawing/2014/main" id="{1CABEE6F-8503-466D-B324-71D528CF9575}"/>
              </a:ext>
            </a:extLst>
          </p:cNvPr>
          <p:cNvSpPr txBox="1"/>
          <p:nvPr/>
        </p:nvSpPr>
        <p:spPr>
          <a:xfrm>
            <a:off x="3348451" y="6313967"/>
            <a:ext cx="5495098" cy="307777"/>
          </a:xfrm>
          <a:prstGeom prst="rect">
            <a:avLst/>
          </a:prstGeom>
          <a:noFill/>
        </p:spPr>
        <p:txBody>
          <a:bodyPr wrap="square" rtlCol="0">
            <a:spAutoFit/>
          </a:bodyPr>
          <a:lstStyle/>
          <a:p>
            <a:pPr algn="ctr"/>
            <a:r>
              <a:rPr lang="en-US" sz="1400" dirty="0">
                <a:solidFill>
                  <a:schemeClr val="bg1"/>
                </a:solidFill>
                <a:latin typeface="Arial" panose="020B0604020202020204" pitchFamily="34" charset="0"/>
                <a:cs typeface="Arial" panose="020B0604020202020204" pitchFamily="34" charset="0"/>
              </a:rPr>
              <a:t>Source: National Center for Injury Prevention and control, CDC</a:t>
            </a:r>
          </a:p>
        </p:txBody>
      </p:sp>
      <p:sp>
        <p:nvSpPr>
          <p:cNvPr id="17" name="TextBox 16">
            <a:extLst>
              <a:ext uri="{FF2B5EF4-FFF2-40B4-BE49-F238E27FC236}">
                <a16:creationId xmlns:a16="http://schemas.microsoft.com/office/drawing/2014/main" id="{60A321A0-3F4F-4F7E-AE87-FB2FBA4D52FD}"/>
              </a:ext>
            </a:extLst>
          </p:cNvPr>
          <p:cNvSpPr txBox="1"/>
          <p:nvPr/>
        </p:nvSpPr>
        <p:spPr>
          <a:xfrm>
            <a:off x="4335960" y="2572117"/>
            <a:ext cx="1280160" cy="646331"/>
          </a:xfrm>
          <a:prstGeom prst="rect">
            <a:avLst/>
          </a:prstGeom>
          <a:noFill/>
        </p:spPr>
        <p:txBody>
          <a:bodyPr wrap="square" rtlCol="0">
            <a:spAutoFit/>
          </a:bodyPr>
          <a:lstStyle/>
          <a:p>
            <a:pPr algn="ctr"/>
            <a:r>
              <a:rPr lang="en-US" sz="3600" b="1" dirty="0">
                <a:solidFill>
                  <a:schemeClr val="bg1"/>
                </a:solidFill>
                <a:effectLst>
                  <a:reflection stA="11000" endPos="65000" dir="5400000" sy="-100000" algn="bl" rotWithShape="0"/>
                </a:effectLst>
                <a:latin typeface="Arial" panose="020B0604020202020204" pitchFamily="34" charset="0"/>
                <a:cs typeface="Arial" panose="020B0604020202020204" pitchFamily="34" charset="0"/>
              </a:rPr>
              <a:t>21%</a:t>
            </a:r>
          </a:p>
        </p:txBody>
      </p:sp>
      <p:sp>
        <p:nvSpPr>
          <p:cNvPr id="18" name="TextBox 17">
            <a:extLst>
              <a:ext uri="{FF2B5EF4-FFF2-40B4-BE49-F238E27FC236}">
                <a16:creationId xmlns:a16="http://schemas.microsoft.com/office/drawing/2014/main" id="{AD6D069C-FB67-4788-BB8F-EB28AE8CD5FF}"/>
              </a:ext>
            </a:extLst>
          </p:cNvPr>
          <p:cNvSpPr txBox="1"/>
          <p:nvPr/>
        </p:nvSpPr>
        <p:spPr>
          <a:xfrm>
            <a:off x="8307223" y="2626457"/>
            <a:ext cx="1280160" cy="461665"/>
          </a:xfrm>
          <a:prstGeom prst="rect">
            <a:avLst/>
          </a:prstGeom>
          <a:noFill/>
        </p:spPr>
        <p:txBody>
          <a:bodyPr wrap="square" rtlCol="0">
            <a:spAutoFit/>
          </a:bodyPr>
          <a:lstStyle/>
          <a:p>
            <a:pPr algn="ctr"/>
            <a:r>
              <a:rPr lang="en-US" sz="2400" dirty="0">
                <a:solidFill>
                  <a:schemeClr val="bg1"/>
                </a:solidFill>
                <a:latin typeface="Arial" panose="020B0604020202020204" pitchFamily="34" charset="0"/>
                <a:cs typeface="Arial" panose="020B0604020202020204" pitchFamily="34" charset="0"/>
              </a:rPr>
              <a:t>Falls</a:t>
            </a:r>
          </a:p>
        </p:txBody>
      </p:sp>
      <p:sp>
        <p:nvSpPr>
          <p:cNvPr id="19" name="TextBox 18">
            <a:extLst>
              <a:ext uri="{FF2B5EF4-FFF2-40B4-BE49-F238E27FC236}">
                <a16:creationId xmlns:a16="http://schemas.microsoft.com/office/drawing/2014/main" id="{D8F6E31D-094D-40C6-9383-D60EA37D5F82}"/>
              </a:ext>
            </a:extLst>
          </p:cNvPr>
          <p:cNvSpPr txBox="1"/>
          <p:nvPr/>
        </p:nvSpPr>
        <p:spPr>
          <a:xfrm>
            <a:off x="8790147" y="4907450"/>
            <a:ext cx="2387657" cy="830997"/>
          </a:xfrm>
          <a:prstGeom prst="rect">
            <a:avLst/>
          </a:prstGeom>
          <a:noFill/>
        </p:spPr>
        <p:txBody>
          <a:bodyPr wrap="square" rtlCol="0">
            <a:spAutoFit/>
          </a:bodyPr>
          <a:lstStyle/>
          <a:p>
            <a:r>
              <a:rPr lang="en-US" sz="2400" dirty="0">
                <a:solidFill>
                  <a:schemeClr val="bg1"/>
                </a:solidFill>
                <a:latin typeface="Arial" panose="020B0604020202020204" pitchFamily="34" charset="0"/>
                <a:cs typeface="Arial" panose="020B0604020202020204" pitchFamily="34" charset="0"/>
              </a:rPr>
              <a:t>Motor Vehicle Crashes</a:t>
            </a:r>
          </a:p>
        </p:txBody>
      </p:sp>
      <p:sp>
        <p:nvSpPr>
          <p:cNvPr id="20" name="TextBox 19">
            <a:extLst>
              <a:ext uri="{FF2B5EF4-FFF2-40B4-BE49-F238E27FC236}">
                <a16:creationId xmlns:a16="http://schemas.microsoft.com/office/drawing/2014/main" id="{6163E523-55E9-4027-930C-5F9D8798F3BD}"/>
              </a:ext>
            </a:extLst>
          </p:cNvPr>
          <p:cNvSpPr txBox="1"/>
          <p:nvPr/>
        </p:nvSpPr>
        <p:spPr>
          <a:xfrm>
            <a:off x="1417446" y="3782405"/>
            <a:ext cx="1553381" cy="461665"/>
          </a:xfrm>
          <a:prstGeom prst="rect">
            <a:avLst/>
          </a:prstGeom>
          <a:noFill/>
        </p:spPr>
        <p:txBody>
          <a:bodyPr wrap="square" rtlCol="0">
            <a:spAutoFit/>
          </a:bodyPr>
          <a:lstStyle/>
          <a:p>
            <a:pPr algn="ctr"/>
            <a:r>
              <a:rPr lang="en-US" sz="2400" dirty="0">
                <a:solidFill>
                  <a:schemeClr val="bg1"/>
                </a:solidFill>
                <a:latin typeface="Arial" panose="020B0604020202020204" pitchFamily="34" charset="0"/>
                <a:cs typeface="Arial" panose="020B0604020202020204" pitchFamily="34" charset="0"/>
              </a:rPr>
              <a:t>Assault</a:t>
            </a:r>
          </a:p>
        </p:txBody>
      </p:sp>
      <p:sp>
        <p:nvSpPr>
          <p:cNvPr id="21" name="TextBox 20">
            <a:extLst>
              <a:ext uri="{FF2B5EF4-FFF2-40B4-BE49-F238E27FC236}">
                <a16:creationId xmlns:a16="http://schemas.microsoft.com/office/drawing/2014/main" id="{8DAA334C-B65A-4955-AC3A-DD525B715892}"/>
              </a:ext>
            </a:extLst>
          </p:cNvPr>
          <p:cNvSpPr txBox="1"/>
          <p:nvPr/>
        </p:nvSpPr>
        <p:spPr>
          <a:xfrm>
            <a:off x="1441961" y="2992719"/>
            <a:ext cx="1553381" cy="461665"/>
          </a:xfrm>
          <a:prstGeom prst="rect">
            <a:avLst/>
          </a:prstGeom>
          <a:noFill/>
        </p:spPr>
        <p:txBody>
          <a:bodyPr wrap="square" rtlCol="0">
            <a:spAutoFit/>
          </a:bodyPr>
          <a:lstStyle/>
          <a:p>
            <a:pPr algn="r"/>
            <a:r>
              <a:rPr lang="en-US" sz="2400" dirty="0">
                <a:solidFill>
                  <a:schemeClr val="bg1"/>
                </a:solidFill>
                <a:latin typeface="Arial" panose="020B0604020202020204" pitchFamily="34" charset="0"/>
                <a:cs typeface="Arial" panose="020B0604020202020204" pitchFamily="34" charset="0"/>
              </a:rPr>
              <a:t>Suicide</a:t>
            </a:r>
            <a:endParaRPr lang="en-US" sz="3600" dirty="0">
              <a:solidFill>
                <a:schemeClr val="bg1"/>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E188EBA5-9CB8-48F0-BC33-B4636ADCB692}"/>
              </a:ext>
            </a:extLst>
          </p:cNvPr>
          <p:cNvSpPr txBox="1"/>
          <p:nvPr/>
        </p:nvSpPr>
        <p:spPr>
          <a:xfrm>
            <a:off x="1332113" y="5147532"/>
            <a:ext cx="2264527" cy="830997"/>
          </a:xfrm>
          <a:prstGeom prst="rect">
            <a:avLst/>
          </a:prstGeom>
          <a:noFill/>
        </p:spPr>
        <p:txBody>
          <a:bodyPr wrap="square" rtlCol="0">
            <a:spAutoFit/>
          </a:bodyPr>
          <a:lstStyle/>
          <a:p>
            <a:pPr algn="r"/>
            <a:r>
              <a:rPr lang="en-US" sz="2400" dirty="0">
                <a:solidFill>
                  <a:schemeClr val="bg1"/>
                </a:solidFill>
                <a:latin typeface="Arial" panose="020B0604020202020204" pitchFamily="34" charset="0"/>
                <a:cs typeface="Arial" panose="020B0604020202020204" pitchFamily="34" charset="0"/>
              </a:rPr>
              <a:t>Struck by…</a:t>
            </a:r>
          </a:p>
          <a:p>
            <a:pPr algn="r"/>
            <a:r>
              <a:rPr lang="en-US" sz="2400" dirty="0">
                <a:solidFill>
                  <a:schemeClr val="bg1"/>
                </a:solidFill>
                <a:latin typeface="Arial" panose="020B0604020202020204" pitchFamily="34" charset="0"/>
                <a:cs typeface="Arial" panose="020B0604020202020204" pitchFamily="34" charset="0"/>
              </a:rPr>
              <a:t>(incl. Sports)</a:t>
            </a:r>
          </a:p>
        </p:txBody>
      </p:sp>
      <p:sp>
        <p:nvSpPr>
          <p:cNvPr id="25" name="TextBox 24">
            <a:extLst>
              <a:ext uri="{FF2B5EF4-FFF2-40B4-BE49-F238E27FC236}">
                <a16:creationId xmlns:a16="http://schemas.microsoft.com/office/drawing/2014/main" id="{5E34E4E4-271A-4ED8-BF64-AE64A04AA277}"/>
              </a:ext>
            </a:extLst>
          </p:cNvPr>
          <p:cNvSpPr txBox="1"/>
          <p:nvPr/>
        </p:nvSpPr>
        <p:spPr>
          <a:xfrm>
            <a:off x="3783991" y="2120458"/>
            <a:ext cx="1280160" cy="461665"/>
          </a:xfrm>
          <a:prstGeom prst="rect">
            <a:avLst/>
          </a:prstGeom>
          <a:noFill/>
        </p:spPr>
        <p:txBody>
          <a:bodyPr wrap="square" rtlCol="0">
            <a:spAutoFit/>
          </a:bodyPr>
          <a:lstStyle/>
          <a:p>
            <a:pPr algn="ctr"/>
            <a:r>
              <a:rPr lang="en-US" sz="2400" dirty="0">
                <a:solidFill>
                  <a:schemeClr val="bg1"/>
                </a:solidFill>
                <a:latin typeface="Arial" panose="020B0604020202020204" pitchFamily="34" charset="0"/>
                <a:cs typeface="Arial" panose="020B0604020202020204" pitchFamily="34" charset="0"/>
              </a:rPr>
              <a:t>Other</a:t>
            </a:r>
          </a:p>
        </p:txBody>
      </p:sp>
      <p:sp>
        <p:nvSpPr>
          <p:cNvPr id="26" name="TextBox 25">
            <a:extLst>
              <a:ext uri="{FF2B5EF4-FFF2-40B4-BE49-F238E27FC236}">
                <a16:creationId xmlns:a16="http://schemas.microsoft.com/office/drawing/2014/main" id="{A2F50EAD-A322-4DB4-B18C-DFA3B342FF5B}"/>
              </a:ext>
            </a:extLst>
          </p:cNvPr>
          <p:cNvSpPr txBox="1"/>
          <p:nvPr/>
        </p:nvSpPr>
        <p:spPr>
          <a:xfrm>
            <a:off x="6896221" y="2799222"/>
            <a:ext cx="1280160" cy="646331"/>
          </a:xfrm>
          <a:prstGeom prst="rect">
            <a:avLst/>
          </a:prstGeom>
          <a:noFill/>
        </p:spPr>
        <p:txBody>
          <a:bodyPr wrap="square" rtlCol="0">
            <a:spAutoFit/>
          </a:bodyPr>
          <a:lstStyle/>
          <a:p>
            <a:pPr algn="ctr"/>
            <a:r>
              <a:rPr lang="en-US" sz="3600" b="1" dirty="0">
                <a:solidFill>
                  <a:schemeClr val="bg1"/>
                </a:solidFill>
                <a:effectLst>
                  <a:reflection stA="11000" endPos="65000" dir="5400000" sy="-100000" algn="bl" rotWithShape="0"/>
                </a:effectLst>
                <a:latin typeface="Arial" panose="020B0604020202020204" pitchFamily="34" charset="0"/>
                <a:cs typeface="Arial" panose="020B0604020202020204" pitchFamily="34" charset="0"/>
              </a:rPr>
              <a:t>28%</a:t>
            </a:r>
          </a:p>
        </p:txBody>
      </p:sp>
      <p:sp>
        <p:nvSpPr>
          <p:cNvPr id="27" name="TextBox 26">
            <a:extLst>
              <a:ext uri="{FF2B5EF4-FFF2-40B4-BE49-F238E27FC236}">
                <a16:creationId xmlns:a16="http://schemas.microsoft.com/office/drawing/2014/main" id="{3D2CBD1A-AB8A-4A37-BF4A-B67F802D496C}"/>
              </a:ext>
            </a:extLst>
          </p:cNvPr>
          <p:cNvSpPr txBox="1"/>
          <p:nvPr/>
        </p:nvSpPr>
        <p:spPr>
          <a:xfrm>
            <a:off x="6537724" y="4274565"/>
            <a:ext cx="2387657" cy="646331"/>
          </a:xfrm>
          <a:prstGeom prst="rect">
            <a:avLst/>
          </a:prstGeom>
          <a:noFill/>
        </p:spPr>
        <p:txBody>
          <a:bodyPr wrap="square" rtlCol="0">
            <a:spAutoFit/>
          </a:bodyPr>
          <a:lstStyle/>
          <a:p>
            <a:pPr algn="ctr"/>
            <a:r>
              <a:rPr lang="en-US" sz="3600" b="1" dirty="0">
                <a:effectLst>
                  <a:reflection stA="11000" endPos="65000" dir="5400000" sy="-100000" algn="bl" rotWithShape="0"/>
                </a:effectLst>
                <a:latin typeface="Arial" panose="020B0604020202020204" pitchFamily="34" charset="0"/>
                <a:cs typeface="Arial" panose="020B0604020202020204" pitchFamily="34" charset="0"/>
              </a:rPr>
              <a:t>20%</a:t>
            </a:r>
          </a:p>
        </p:txBody>
      </p:sp>
      <p:sp>
        <p:nvSpPr>
          <p:cNvPr id="28" name="TextBox 27">
            <a:extLst>
              <a:ext uri="{FF2B5EF4-FFF2-40B4-BE49-F238E27FC236}">
                <a16:creationId xmlns:a16="http://schemas.microsoft.com/office/drawing/2014/main" id="{0BE58AC5-9FEA-4318-B443-E745E08DF5CD}"/>
              </a:ext>
            </a:extLst>
          </p:cNvPr>
          <p:cNvSpPr txBox="1"/>
          <p:nvPr/>
        </p:nvSpPr>
        <p:spPr>
          <a:xfrm>
            <a:off x="4177772" y="4464359"/>
            <a:ext cx="1599833" cy="646331"/>
          </a:xfrm>
          <a:prstGeom prst="rect">
            <a:avLst/>
          </a:prstGeom>
          <a:noFill/>
        </p:spPr>
        <p:txBody>
          <a:bodyPr wrap="square" rtlCol="0">
            <a:spAutoFit/>
          </a:bodyPr>
          <a:lstStyle/>
          <a:p>
            <a:pPr algn="ctr"/>
            <a:r>
              <a:rPr lang="en-US" sz="3600" b="1" dirty="0">
                <a:solidFill>
                  <a:schemeClr val="bg1"/>
                </a:solidFill>
                <a:effectLst>
                  <a:reflection stA="11000" endPos="65000" dir="5400000" sy="-100000" algn="bl" rotWithShape="0"/>
                </a:effectLst>
                <a:latin typeface="Arial" panose="020B0604020202020204" pitchFamily="34" charset="0"/>
                <a:cs typeface="Arial" panose="020B0604020202020204" pitchFamily="34" charset="0"/>
              </a:rPr>
              <a:t>20%</a:t>
            </a:r>
          </a:p>
        </p:txBody>
      </p:sp>
      <p:sp>
        <p:nvSpPr>
          <p:cNvPr id="29" name="TextBox 28">
            <a:extLst>
              <a:ext uri="{FF2B5EF4-FFF2-40B4-BE49-F238E27FC236}">
                <a16:creationId xmlns:a16="http://schemas.microsoft.com/office/drawing/2014/main" id="{62FAA660-1D06-497F-8E1A-D9B31495BB2D}"/>
              </a:ext>
            </a:extLst>
          </p:cNvPr>
          <p:cNvSpPr txBox="1"/>
          <p:nvPr/>
        </p:nvSpPr>
        <p:spPr>
          <a:xfrm>
            <a:off x="3105189" y="3585186"/>
            <a:ext cx="1553381" cy="646331"/>
          </a:xfrm>
          <a:prstGeom prst="rect">
            <a:avLst/>
          </a:prstGeom>
          <a:noFill/>
        </p:spPr>
        <p:txBody>
          <a:bodyPr wrap="square" rtlCol="0">
            <a:spAutoFit/>
          </a:bodyPr>
          <a:lstStyle/>
          <a:p>
            <a:pPr algn="ctr"/>
            <a:r>
              <a:rPr lang="en-US" sz="3600" b="1" dirty="0">
                <a:solidFill>
                  <a:schemeClr val="bg1"/>
                </a:solidFill>
                <a:effectLst>
                  <a:reflection stA="11000" endPos="65000" dir="5400000" sy="-100000" algn="bl" rotWithShape="0"/>
                </a:effectLst>
                <a:latin typeface="Arial" panose="020B0604020202020204" pitchFamily="34" charset="0"/>
                <a:cs typeface="Arial" panose="020B0604020202020204" pitchFamily="34" charset="0"/>
              </a:rPr>
              <a:t>11%</a:t>
            </a:r>
          </a:p>
        </p:txBody>
      </p:sp>
      <p:sp>
        <p:nvSpPr>
          <p:cNvPr id="30" name="TextBox 29">
            <a:extLst>
              <a:ext uri="{FF2B5EF4-FFF2-40B4-BE49-F238E27FC236}">
                <a16:creationId xmlns:a16="http://schemas.microsoft.com/office/drawing/2014/main" id="{ECFBB3E3-A718-4A63-BDD9-D3BB1B58E3DD}"/>
              </a:ext>
            </a:extLst>
          </p:cNvPr>
          <p:cNvSpPr txBox="1"/>
          <p:nvPr/>
        </p:nvSpPr>
        <p:spPr>
          <a:xfrm>
            <a:off x="3348451" y="3029178"/>
            <a:ext cx="1129200" cy="646331"/>
          </a:xfrm>
          <a:prstGeom prst="rect">
            <a:avLst/>
          </a:prstGeom>
          <a:noFill/>
        </p:spPr>
        <p:txBody>
          <a:bodyPr wrap="square" rtlCol="0">
            <a:spAutoFit/>
          </a:bodyPr>
          <a:lstStyle/>
          <a:p>
            <a:pPr algn="ctr"/>
            <a:r>
              <a:rPr lang="en-US" sz="3600" b="1" dirty="0">
                <a:solidFill>
                  <a:schemeClr val="bg1"/>
                </a:solidFill>
                <a:effectLst>
                  <a:reflection stA="16000" endPos="65000" dir="5400000" sy="-100000" algn="bl" rotWithShape="0"/>
                </a:effectLst>
                <a:latin typeface="Arial" panose="020B0604020202020204" pitchFamily="34" charset="0"/>
                <a:cs typeface="Arial" panose="020B0604020202020204" pitchFamily="34" charset="0"/>
              </a:rPr>
              <a:t>1%</a:t>
            </a:r>
          </a:p>
        </p:txBody>
      </p:sp>
      <p:grpSp>
        <p:nvGrpSpPr>
          <p:cNvPr id="31" name="Group 30">
            <a:extLst>
              <a:ext uri="{FF2B5EF4-FFF2-40B4-BE49-F238E27FC236}">
                <a16:creationId xmlns:a16="http://schemas.microsoft.com/office/drawing/2014/main" id="{7F79B5E7-E316-43C3-B305-0D68EF19591F}"/>
              </a:ext>
            </a:extLst>
          </p:cNvPr>
          <p:cNvGrpSpPr/>
          <p:nvPr/>
        </p:nvGrpSpPr>
        <p:grpSpPr>
          <a:xfrm>
            <a:off x="9474926" y="6322423"/>
            <a:ext cx="2612571" cy="590081"/>
            <a:chOff x="9474926" y="6322423"/>
            <a:chExt cx="2612571" cy="590081"/>
          </a:xfrm>
        </p:grpSpPr>
        <p:sp>
          <p:nvSpPr>
            <p:cNvPr id="32" name="Rectangle 31">
              <a:extLst>
                <a:ext uri="{FF2B5EF4-FFF2-40B4-BE49-F238E27FC236}">
                  <a16:creationId xmlns:a16="http://schemas.microsoft.com/office/drawing/2014/main" id="{23BA5282-132A-4497-824A-C2D536289818}"/>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2CE3E084-92D6-4D7C-9B60-D57507815F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34" name="Straight Connector 33">
              <a:extLst>
                <a:ext uri="{FF2B5EF4-FFF2-40B4-BE49-F238E27FC236}">
                  <a16:creationId xmlns:a16="http://schemas.microsoft.com/office/drawing/2014/main" id="{C5BB9868-165B-4B3B-826D-150466ADAC9C}"/>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46868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63F296-6A51-4C8C-91A5-785348EB20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2" name="Rectangle 21">
            <a:extLst>
              <a:ext uri="{FF2B5EF4-FFF2-40B4-BE49-F238E27FC236}">
                <a16:creationId xmlns:a16="http://schemas.microsoft.com/office/drawing/2014/main" id="{73BFBD2F-BBF2-4E0C-96E5-A84F35DD175A}"/>
              </a:ext>
            </a:extLst>
          </p:cNvPr>
          <p:cNvSpPr/>
          <p:nvPr/>
        </p:nvSpPr>
        <p:spPr>
          <a:xfrm>
            <a:off x="0" y="1670789"/>
            <a:ext cx="12192000" cy="1462555"/>
          </a:xfrm>
          <a:prstGeom prst="rect">
            <a:avLst/>
          </a:prstGeom>
          <a:gradFill>
            <a:gsLst>
              <a:gs pos="0">
                <a:srgbClr val="005CB9"/>
              </a:gs>
              <a:gs pos="100000">
                <a:schemeClr val="accent1">
                  <a:lumMod val="30000"/>
                  <a:lumOff val="70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2919577-D68F-41EA-9ED0-8921B580FC6A}"/>
              </a:ext>
            </a:extLst>
          </p:cNvPr>
          <p:cNvSpPr/>
          <p:nvPr/>
        </p:nvSpPr>
        <p:spPr>
          <a:xfrm>
            <a:off x="0" y="0"/>
            <a:ext cx="12192000" cy="1670789"/>
          </a:xfrm>
          <a:prstGeom prst="rect">
            <a:avLst/>
          </a:prstGeom>
          <a:solidFill>
            <a:srgbClr val="005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90A5A58B-733A-234F-8E19-A54E15EB2B08}"/>
              </a:ext>
            </a:extLst>
          </p:cNvPr>
          <p:cNvGrpSpPr/>
          <p:nvPr/>
        </p:nvGrpSpPr>
        <p:grpSpPr>
          <a:xfrm>
            <a:off x="9474926" y="6322423"/>
            <a:ext cx="2612571" cy="590081"/>
            <a:chOff x="9474926" y="6322423"/>
            <a:chExt cx="2612571" cy="590081"/>
          </a:xfrm>
        </p:grpSpPr>
        <p:sp>
          <p:nvSpPr>
            <p:cNvPr id="14" name="Rectangle 13">
              <a:extLst>
                <a:ext uri="{FF2B5EF4-FFF2-40B4-BE49-F238E27FC236}">
                  <a16:creationId xmlns:a16="http://schemas.microsoft.com/office/drawing/2014/main" id="{44BF6C45-5EB4-B24C-A3CC-F78D98362FD5}"/>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0F34121E-7712-5C4D-9100-78F5513DC9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6" name="Straight Connector 15">
              <a:extLst>
                <a:ext uri="{FF2B5EF4-FFF2-40B4-BE49-F238E27FC236}">
                  <a16:creationId xmlns:a16="http://schemas.microsoft.com/office/drawing/2014/main" id="{A86AD6DA-CDDD-4E46-9B67-8EB2DCB48C3C}"/>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8" name="Slide Number Placeholder 8">
            <a:extLst>
              <a:ext uri="{FF2B5EF4-FFF2-40B4-BE49-F238E27FC236}">
                <a16:creationId xmlns:a16="http://schemas.microsoft.com/office/drawing/2014/main" id="{515C9A89-D3BF-E641-BF04-461E0B7F69EB}"/>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5</a:t>
            </a:fld>
            <a:endParaRPr lang="en-US" sz="800" dirty="0">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AA7B502E-B98B-4007-893C-573D83B38962}"/>
              </a:ext>
            </a:extLst>
          </p:cNvPr>
          <p:cNvSpPr txBox="1"/>
          <p:nvPr/>
        </p:nvSpPr>
        <p:spPr>
          <a:xfrm>
            <a:off x="402336" y="94645"/>
            <a:ext cx="11375136" cy="1938992"/>
          </a:xfrm>
          <a:prstGeom prst="rect">
            <a:avLst/>
          </a:prstGeom>
          <a:noFill/>
        </p:spPr>
        <p:txBody>
          <a:bodyPr wrap="square" rtlCol="0">
            <a:spAutoFit/>
          </a:bodyPr>
          <a:lstStyle/>
          <a:p>
            <a:pPr algn="ctr">
              <a:spcBef>
                <a:spcPct val="20000"/>
              </a:spcBef>
              <a:buClr>
                <a:schemeClr val="tx2"/>
              </a:buClr>
              <a:buSzPct val="115000"/>
              <a:defRPr/>
            </a:pPr>
            <a:r>
              <a:rPr lang="en-US" sz="6000" b="1" dirty="0">
                <a:solidFill>
                  <a:schemeClr val="bg1"/>
                </a:solidFill>
                <a:latin typeface="Arial" panose="020B0604020202020204" pitchFamily="34" charset="0"/>
                <a:cs typeface="Arial" panose="020B0604020202020204" pitchFamily="34" charset="0"/>
              </a:rPr>
              <a:t>Motor Vehicle </a:t>
            </a:r>
            <a:r>
              <a:rPr lang="en-US" sz="6000" b="1" dirty="0">
                <a:latin typeface="Arial" panose="020B0604020202020204" pitchFamily="34" charset="0"/>
                <a:cs typeface="Arial" panose="020B0604020202020204" pitchFamily="34" charset="0"/>
              </a:rPr>
              <a:t>Traffic Crashes Make Up </a:t>
            </a:r>
            <a:r>
              <a:rPr lang="en-US" sz="6000" b="1" dirty="0">
                <a:solidFill>
                  <a:schemeClr val="bg1"/>
                </a:solidFill>
                <a:latin typeface="Arial" panose="020B0604020202020204" pitchFamily="34" charset="0"/>
                <a:cs typeface="Arial" panose="020B0604020202020204" pitchFamily="34" charset="0"/>
              </a:rPr>
              <a:t>20%</a:t>
            </a:r>
            <a:r>
              <a:rPr lang="en-US" sz="6000" b="1" dirty="0">
                <a:latin typeface="Arial" panose="020B0604020202020204" pitchFamily="34" charset="0"/>
                <a:cs typeface="Arial" panose="020B0604020202020204" pitchFamily="34" charset="0"/>
              </a:rPr>
              <a:t> </a:t>
            </a:r>
            <a:r>
              <a:rPr lang="en-US" sz="6000" b="1" dirty="0">
                <a:solidFill>
                  <a:schemeClr val="bg1"/>
                </a:solidFill>
                <a:latin typeface="Arial" panose="020B0604020202020204" pitchFamily="34" charset="0"/>
                <a:cs typeface="Arial" panose="020B0604020202020204" pitchFamily="34" charset="0"/>
              </a:rPr>
              <a:t>of TBI Cases </a:t>
            </a:r>
          </a:p>
        </p:txBody>
      </p:sp>
    </p:spTree>
    <p:extLst>
      <p:ext uri="{BB962C8B-B14F-4D97-AF65-F5344CB8AC3E}">
        <p14:creationId xmlns:p14="http://schemas.microsoft.com/office/powerpoint/2010/main" val="1667146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FEF9477-83D3-4408-B9C9-A1FEBE1720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 name="Rectangle 17">
            <a:extLst>
              <a:ext uri="{FF2B5EF4-FFF2-40B4-BE49-F238E27FC236}">
                <a16:creationId xmlns:a16="http://schemas.microsoft.com/office/drawing/2014/main" id="{4BDEE45A-CA73-4A02-8703-3E8DB5E8DDD3}"/>
              </a:ext>
            </a:extLst>
          </p:cNvPr>
          <p:cNvSpPr/>
          <p:nvPr/>
        </p:nvSpPr>
        <p:spPr>
          <a:xfrm>
            <a:off x="0" y="0"/>
            <a:ext cx="12192000" cy="12596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7F3A31B-F317-4FA0-86C9-393F7AAF99C7}"/>
              </a:ext>
            </a:extLst>
          </p:cNvPr>
          <p:cNvSpPr/>
          <p:nvPr/>
        </p:nvSpPr>
        <p:spPr>
          <a:xfrm>
            <a:off x="0" y="1259618"/>
            <a:ext cx="12192000" cy="1571963"/>
          </a:xfrm>
          <a:prstGeom prst="rect">
            <a:avLst/>
          </a:prstGeom>
          <a:gradFill>
            <a:gsLst>
              <a:gs pos="19000">
                <a:schemeClr val="bg1"/>
              </a:gs>
              <a:gs pos="100000">
                <a:schemeClr val="bg1">
                  <a:alpha val="0"/>
                  <a:lumMod val="98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B4E0DC8-8606-2E46-A02E-88AEA63D2003}"/>
              </a:ext>
            </a:extLst>
          </p:cNvPr>
          <p:cNvGrpSpPr/>
          <p:nvPr/>
        </p:nvGrpSpPr>
        <p:grpSpPr>
          <a:xfrm>
            <a:off x="9474926" y="6322423"/>
            <a:ext cx="2612571" cy="590081"/>
            <a:chOff x="9474926" y="6322423"/>
            <a:chExt cx="2612571" cy="590081"/>
          </a:xfrm>
        </p:grpSpPr>
        <p:sp>
          <p:nvSpPr>
            <p:cNvPr id="11" name="Rectangle 10">
              <a:extLst>
                <a:ext uri="{FF2B5EF4-FFF2-40B4-BE49-F238E27FC236}">
                  <a16:creationId xmlns:a16="http://schemas.microsoft.com/office/drawing/2014/main" id="{0F9B5AC8-B2CA-5043-BD44-39AA9586418B}"/>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FBA4C366-7529-E147-BF46-9EE4382958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3" name="Straight Connector 12">
              <a:extLst>
                <a:ext uri="{FF2B5EF4-FFF2-40B4-BE49-F238E27FC236}">
                  <a16:creationId xmlns:a16="http://schemas.microsoft.com/office/drawing/2014/main" id="{3EFC2D1F-E4D5-9F4B-8CCB-381126813016}"/>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4" name="Slide Number Placeholder 8">
            <a:extLst>
              <a:ext uri="{FF2B5EF4-FFF2-40B4-BE49-F238E27FC236}">
                <a16:creationId xmlns:a16="http://schemas.microsoft.com/office/drawing/2014/main" id="{A7936996-286B-B54E-A838-A1A85AD45154}"/>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6</a:t>
            </a:fld>
            <a:endParaRPr lang="en-US" sz="8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F5E4E55-A1FB-4D23-A75A-8A6BDF16D76E}"/>
              </a:ext>
            </a:extLst>
          </p:cNvPr>
          <p:cNvSpPr txBox="1"/>
          <p:nvPr/>
        </p:nvSpPr>
        <p:spPr>
          <a:xfrm>
            <a:off x="0" y="221388"/>
            <a:ext cx="12192000" cy="1569660"/>
          </a:xfrm>
          <a:prstGeom prst="rect">
            <a:avLst/>
          </a:prstGeom>
          <a:noFill/>
        </p:spPr>
        <p:txBody>
          <a:bodyPr wrap="square" rtlCol="0">
            <a:spAutoFit/>
          </a:bodyPr>
          <a:lstStyle/>
          <a:p>
            <a:pPr algn="ctr"/>
            <a:r>
              <a:rPr lang="en-US" sz="4800" b="1" dirty="0">
                <a:solidFill>
                  <a:srgbClr val="005CB9"/>
                </a:solidFill>
                <a:latin typeface="Arial" panose="020B0604020202020204" pitchFamily="34" charset="0"/>
                <a:cs typeface="Arial" panose="020B0604020202020204" pitchFamily="34" charset="0"/>
              </a:rPr>
              <a:t>Motor </a:t>
            </a:r>
            <a:r>
              <a:rPr lang="en-US" sz="4800" b="1" dirty="0">
                <a:latin typeface="Arial" panose="020B0604020202020204" pitchFamily="34" charset="0"/>
                <a:cs typeface="Arial" panose="020B0604020202020204" pitchFamily="34" charset="0"/>
              </a:rPr>
              <a:t>vehicle crashes </a:t>
            </a:r>
            <a:r>
              <a:rPr lang="en-US" sz="4800" b="1" dirty="0">
                <a:solidFill>
                  <a:srgbClr val="005CB9"/>
                </a:solidFill>
                <a:latin typeface="Arial" panose="020B0604020202020204" pitchFamily="34" charset="0"/>
                <a:cs typeface="Arial" panose="020B0604020202020204" pitchFamily="34" charset="0"/>
              </a:rPr>
              <a:t>are the leading </a:t>
            </a:r>
            <a:r>
              <a:rPr lang="en-US" sz="4800" b="1" dirty="0">
                <a:latin typeface="Arial" panose="020B0604020202020204" pitchFamily="34" charset="0"/>
                <a:cs typeface="Arial" panose="020B0604020202020204" pitchFamily="34" charset="0"/>
              </a:rPr>
              <a:t>cause of </a:t>
            </a:r>
            <a:r>
              <a:rPr lang="en-US" sz="4800" b="1" dirty="0">
                <a:solidFill>
                  <a:srgbClr val="005CB9"/>
                </a:solidFill>
                <a:latin typeface="Arial" panose="020B0604020202020204" pitchFamily="34" charset="0"/>
                <a:cs typeface="Arial" panose="020B0604020202020204" pitchFamily="34" charset="0"/>
              </a:rPr>
              <a:t>death for teens </a:t>
            </a:r>
            <a:r>
              <a:rPr lang="en-US" sz="4800" b="1" dirty="0">
                <a:latin typeface="Arial" panose="020B0604020202020204" pitchFamily="34" charset="0"/>
                <a:cs typeface="Arial" panose="020B0604020202020204" pitchFamily="34" charset="0"/>
              </a:rPr>
              <a:t>in the U.S. </a:t>
            </a:r>
          </a:p>
        </p:txBody>
      </p:sp>
    </p:spTree>
    <p:extLst>
      <p:ext uri="{BB962C8B-B14F-4D97-AF65-F5344CB8AC3E}">
        <p14:creationId xmlns:p14="http://schemas.microsoft.com/office/powerpoint/2010/main" val="4175938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4B2820D-4111-4345-A561-204EC71147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Slide Number Placeholder 8">
            <a:extLst>
              <a:ext uri="{FF2B5EF4-FFF2-40B4-BE49-F238E27FC236}">
                <a16:creationId xmlns:a16="http://schemas.microsoft.com/office/drawing/2014/main" id="{6DEE6A7A-8A16-DA41-9A3A-8048AF5C2952}"/>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solidFill>
                  <a:srgbClr val="005DB9"/>
                </a:solidFill>
                <a:latin typeface="Arial" panose="020B0604020202020204" pitchFamily="34" charset="0"/>
                <a:cs typeface="Arial" panose="020B0604020202020204" pitchFamily="34" charset="0"/>
              </a:rPr>
              <a:pPr algn="l"/>
              <a:t>7</a:t>
            </a:fld>
            <a:endParaRPr lang="en-US" sz="800" dirty="0">
              <a:solidFill>
                <a:srgbClr val="005DB9"/>
              </a:solidFill>
              <a:latin typeface="Arial" panose="020B0604020202020204" pitchFamily="34" charset="0"/>
              <a:cs typeface="Arial" panose="020B0604020202020204" pitchFamily="34" charset="0"/>
            </a:endParaRPr>
          </a:p>
        </p:txBody>
      </p:sp>
      <p:sp>
        <p:nvSpPr>
          <p:cNvPr id="12" name="Rectangle 2">
            <a:extLst>
              <a:ext uri="{FF2B5EF4-FFF2-40B4-BE49-F238E27FC236}">
                <a16:creationId xmlns:a16="http://schemas.microsoft.com/office/drawing/2014/main" id="{ED9FD08B-1E32-467F-B491-09AD41D3D444}"/>
              </a:ext>
            </a:extLst>
          </p:cNvPr>
          <p:cNvSpPr txBox="1">
            <a:spLocks noChangeArrowheads="1"/>
          </p:cNvSpPr>
          <p:nvPr/>
        </p:nvSpPr>
        <p:spPr>
          <a:xfrm>
            <a:off x="0" y="434176"/>
            <a:ext cx="10643616" cy="137769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5400" b="1" dirty="0">
                <a:solidFill>
                  <a:srgbClr val="005DB9"/>
                </a:solidFill>
                <a:latin typeface="Arial" panose="020B0604020202020204" pitchFamily="34" charset="0"/>
                <a:cs typeface="Arial" panose="020B0604020202020204" pitchFamily="34" charset="0"/>
              </a:rPr>
              <a:t>Who is </a:t>
            </a:r>
            <a:r>
              <a:rPr lang="en-US" sz="5400" b="1" dirty="0">
                <a:latin typeface="Arial" panose="020B0604020202020204" pitchFamily="34" charset="0"/>
                <a:cs typeface="Arial" panose="020B0604020202020204" pitchFamily="34" charset="0"/>
              </a:rPr>
              <a:t>most</a:t>
            </a:r>
            <a:r>
              <a:rPr lang="en-US" sz="5400" b="1" dirty="0">
                <a:solidFill>
                  <a:srgbClr val="005CB9"/>
                </a:solidFill>
                <a:latin typeface="Arial" panose="020B0604020202020204" pitchFamily="34" charset="0"/>
                <a:cs typeface="Arial" panose="020B0604020202020204" pitchFamily="34" charset="0"/>
              </a:rPr>
              <a:t> </a:t>
            </a:r>
            <a:r>
              <a:rPr lang="en-US" sz="5400" b="1" dirty="0">
                <a:solidFill>
                  <a:srgbClr val="005DB9"/>
                </a:solidFill>
                <a:latin typeface="Arial" panose="020B0604020202020204" pitchFamily="34" charset="0"/>
                <a:cs typeface="Arial" panose="020B0604020202020204" pitchFamily="34" charset="0"/>
              </a:rPr>
              <a:t>at risk for TBI</a:t>
            </a:r>
            <a:r>
              <a:rPr lang="en-US" sz="5400" b="1" dirty="0">
                <a:latin typeface="Arial" panose="020B0604020202020204" pitchFamily="34" charset="0"/>
                <a:cs typeface="Arial" panose="020B0604020202020204" pitchFamily="34" charset="0"/>
              </a:rPr>
              <a:t>?</a:t>
            </a:r>
          </a:p>
        </p:txBody>
      </p:sp>
      <p:sp>
        <p:nvSpPr>
          <p:cNvPr id="13" name="Text Box 8">
            <a:extLst>
              <a:ext uri="{FF2B5EF4-FFF2-40B4-BE49-F238E27FC236}">
                <a16:creationId xmlns:a16="http://schemas.microsoft.com/office/drawing/2014/main" id="{22AD275B-8DB9-4113-8095-858EE2C5A62C}"/>
              </a:ext>
            </a:extLst>
          </p:cNvPr>
          <p:cNvSpPr txBox="1">
            <a:spLocks noChangeArrowheads="1"/>
          </p:cNvSpPr>
          <p:nvPr/>
        </p:nvSpPr>
        <p:spPr bwMode="auto">
          <a:xfrm>
            <a:off x="725424" y="1482062"/>
            <a:ext cx="3124200" cy="2524125"/>
          </a:xfrm>
          <a:prstGeom prst="rect">
            <a:avLst/>
          </a:prstGeom>
          <a:noFill/>
          <a:ln w="9525">
            <a:noFill/>
            <a:miter lim="800000"/>
            <a:headEnd/>
            <a:tailEnd/>
          </a:ln>
        </p:spPr>
        <p:txBody>
          <a:bodyPr>
            <a:spAutoFit/>
          </a:bodyPr>
          <a:lstStyle/>
          <a:p>
            <a:r>
              <a:rPr lang="en-US" sz="2800" b="1" dirty="0">
                <a:latin typeface="Arial" panose="020B0604020202020204" pitchFamily="34" charset="0"/>
                <a:cs typeface="Arial" panose="020B0604020202020204" pitchFamily="34" charset="0"/>
              </a:rPr>
              <a:t>Males are about </a:t>
            </a:r>
            <a:r>
              <a:rPr lang="en-US" sz="2800" b="1" dirty="0">
                <a:solidFill>
                  <a:srgbClr val="005DB9"/>
                </a:solidFill>
                <a:latin typeface="Arial" panose="020B0604020202020204" pitchFamily="34" charset="0"/>
                <a:cs typeface="Arial" panose="020B0604020202020204" pitchFamily="34" charset="0"/>
              </a:rPr>
              <a:t>1.5 times </a:t>
            </a:r>
            <a:r>
              <a:rPr lang="en-US" sz="2800" b="1" dirty="0">
                <a:latin typeface="Arial" panose="020B0604020202020204" pitchFamily="34" charset="0"/>
                <a:cs typeface="Arial" panose="020B0604020202020204" pitchFamily="34" charset="0"/>
              </a:rPr>
              <a:t>as likely as females to sustain a </a:t>
            </a:r>
            <a:r>
              <a:rPr lang="en-US" sz="2800" b="1" dirty="0" err="1">
                <a:latin typeface="Arial" panose="020B0604020202020204" pitchFamily="34" charset="0"/>
                <a:cs typeface="Arial" panose="020B0604020202020204" pitchFamily="34" charset="0"/>
              </a:rPr>
              <a:t>TBI</a:t>
            </a:r>
            <a:r>
              <a:rPr lang="en-US" sz="2800" b="1" dirty="0">
                <a:latin typeface="Arial" panose="020B0604020202020204" pitchFamily="34" charset="0"/>
                <a:cs typeface="Arial" panose="020B0604020202020204" pitchFamily="34" charset="0"/>
              </a:rPr>
              <a:t> </a:t>
            </a:r>
          </a:p>
          <a:p>
            <a:endParaRPr lang="en-US" b="1" dirty="0">
              <a:latin typeface="Arial" panose="020B0604020202020204" pitchFamily="34" charset="0"/>
              <a:cs typeface="Arial" panose="020B0604020202020204" pitchFamily="34" charset="0"/>
            </a:endParaRPr>
          </a:p>
          <a:p>
            <a:r>
              <a:rPr lang="en-US" sz="1400" b="1" i="1" dirty="0">
                <a:latin typeface="Arial" panose="020B0604020202020204" pitchFamily="34" charset="0"/>
                <a:cs typeface="Arial" panose="020B0604020202020204" pitchFamily="34" charset="0"/>
              </a:rPr>
              <a:t>* Source – Centers for Disease Control &amp; Prevention</a:t>
            </a:r>
          </a:p>
        </p:txBody>
      </p:sp>
      <p:pic>
        <p:nvPicPr>
          <p:cNvPr id="3" name="Picture 2">
            <a:extLst>
              <a:ext uri="{FF2B5EF4-FFF2-40B4-BE49-F238E27FC236}">
                <a16:creationId xmlns:a16="http://schemas.microsoft.com/office/drawing/2014/main" id="{C7BD185D-65E7-4731-9A3D-37002C9983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10487" y="3019226"/>
            <a:ext cx="1486191" cy="2835813"/>
          </a:xfrm>
          <a:prstGeom prst="rect">
            <a:avLst/>
          </a:prstGeom>
          <a:effectLst>
            <a:innerShdw blurRad="114300" dist="101600">
              <a:prstClr val="black">
                <a:alpha val="31000"/>
              </a:prstClr>
            </a:innerShdw>
            <a:reflection blurRad="6350" stA="52000" endA="300" endPos="35000" dir="5400000" sy="-100000" algn="bl" rotWithShape="0"/>
          </a:effectLst>
        </p:spPr>
      </p:pic>
      <p:pic>
        <p:nvPicPr>
          <p:cNvPr id="6" name="Picture 5">
            <a:extLst>
              <a:ext uri="{FF2B5EF4-FFF2-40B4-BE49-F238E27FC236}">
                <a16:creationId xmlns:a16="http://schemas.microsoft.com/office/drawing/2014/main" id="{99C6FC56-B6D2-4D1D-88B5-A2D3A14CE1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33875" y="3019226"/>
            <a:ext cx="1486191" cy="2835813"/>
          </a:xfrm>
          <a:prstGeom prst="rect">
            <a:avLst/>
          </a:prstGeom>
          <a:effectLst>
            <a:innerShdw blurRad="114300" dist="101600">
              <a:prstClr val="black">
                <a:alpha val="31000"/>
              </a:prstClr>
            </a:innerShdw>
            <a:reflection blurRad="6350" stA="52000" endA="300" endPos="35000" dir="5400000" sy="-100000" algn="bl" rotWithShape="0"/>
          </a:effectLst>
        </p:spPr>
      </p:pic>
      <p:sp>
        <p:nvSpPr>
          <p:cNvPr id="15" name="Rectangle 14">
            <a:extLst>
              <a:ext uri="{FF2B5EF4-FFF2-40B4-BE49-F238E27FC236}">
                <a16:creationId xmlns:a16="http://schemas.microsoft.com/office/drawing/2014/main" id="{293C3CDB-6D11-44FB-A187-1770EEA561B8}"/>
              </a:ext>
            </a:extLst>
          </p:cNvPr>
          <p:cNvSpPr/>
          <p:nvPr/>
        </p:nvSpPr>
        <p:spPr>
          <a:xfrm>
            <a:off x="6131579" y="1651000"/>
            <a:ext cx="1104900" cy="4204039"/>
          </a:xfrm>
          <a:prstGeom prst="rect">
            <a:avLst/>
          </a:prstGeom>
          <a:solidFill>
            <a:srgbClr val="31A9E0"/>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07CBF05-70E7-4D9B-A741-7F01A6060EF4}"/>
              </a:ext>
            </a:extLst>
          </p:cNvPr>
          <p:cNvSpPr/>
          <p:nvPr/>
        </p:nvSpPr>
        <p:spPr>
          <a:xfrm>
            <a:off x="8194074" y="2984500"/>
            <a:ext cx="1104900" cy="2870539"/>
          </a:xfrm>
          <a:prstGeom prst="rect">
            <a:avLst/>
          </a:prstGeom>
          <a:solidFill>
            <a:srgbClr val="E3097F"/>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7D90B967-1885-E245-9845-BE67454134F3}"/>
              </a:ext>
            </a:extLst>
          </p:cNvPr>
          <p:cNvGrpSpPr/>
          <p:nvPr/>
        </p:nvGrpSpPr>
        <p:grpSpPr>
          <a:xfrm>
            <a:off x="9474926" y="6322423"/>
            <a:ext cx="2612571" cy="590081"/>
            <a:chOff x="9474926" y="6322423"/>
            <a:chExt cx="2612571" cy="590081"/>
          </a:xfrm>
        </p:grpSpPr>
        <p:sp>
          <p:nvSpPr>
            <p:cNvPr id="18" name="Rectangle 17">
              <a:extLst>
                <a:ext uri="{FF2B5EF4-FFF2-40B4-BE49-F238E27FC236}">
                  <a16:creationId xmlns:a16="http://schemas.microsoft.com/office/drawing/2014/main" id="{F8FA20A2-17E2-DF46-9216-611B25CC76F0}"/>
                </a:ext>
              </a:extLst>
            </p:cNvPr>
            <p:cNvSpPr/>
            <p:nvPr/>
          </p:nvSpPr>
          <p:spPr>
            <a:xfrm>
              <a:off x="9474926" y="6322423"/>
              <a:ext cx="2612571" cy="304800"/>
            </a:xfrm>
            <a:prstGeom prst="rect">
              <a:avLst/>
            </a:prstGeom>
            <a:solidFill>
              <a:srgbClr val="005DB9"/>
            </a:solidFill>
            <a:ln w="12700">
              <a:solidFill>
                <a:srgbClr val="005D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5823A013-DF87-CF41-886F-E809CB28855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20" name="Straight Connector 19">
              <a:extLst>
                <a:ext uri="{FF2B5EF4-FFF2-40B4-BE49-F238E27FC236}">
                  <a16:creationId xmlns:a16="http://schemas.microsoft.com/office/drawing/2014/main" id="{30DB85F1-8F74-D442-9DA7-7E666F4BEB57}"/>
                </a:ext>
              </a:extLst>
            </p:cNvPr>
            <p:cNvCxnSpPr/>
            <p:nvPr/>
          </p:nvCxnSpPr>
          <p:spPr>
            <a:xfrm>
              <a:off x="11669486" y="6635978"/>
              <a:ext cx="0" cy="276526"/>
            </a:xfrm>
            <a:prstGeom prst="line">
              <a:avLst/>
            </a:prstGeom>
            <a:ln w="12700">
              <a:solidFill>
                <a:srgbClr val="005DB9"/>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80818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3BB4F8-15F4-41C0-8E42-8ECCAF7479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Slide Number Placeholder 8">
            <a:extLst>
              <a:ext uri="{FF2B5EF4-FFF2-40B4-BE49-F238E27FC236}">
                <a16:creationId xmlns:a16="http://schemas.microsoft.com/office/drawing/2014/main" id="{D2A42230-8FE2-4947-8595-AA818AB086A0}"/>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solidFill>
                  <a:srgbClr val="005CB9"/>
                </a:solidFill>
                <a:latin typeface="Arial" panose="020B0604020202020204" pitchFamily="34" charset="0"/>
                <a:cs typeface="Arial" panose="020B0604020202020204" pitchFamily="34" charset="0"/>
              </a:rPr>
              <a:pPr algn="l"/>
              <a:t>8</a:t>
            </a:fld>
            <a:endParaRPr lang="en-US" sz="800" dirty="0">
              <a:solidFill>
                <a:srgbClr val="005CB9"/>
              </a:solidFill>
              <a:latin typeface="Arial" panose="020B0604020202020204" pitchFamily="34" charset="0"/>
              <a:cs typeface="Arial" panose="020B0604020202020204" pitchFamily="34" charset="0"/>
            </a:endParaRPr>
          </a:p>
        </p:txBody>
      </p:sp>
      <p:sp>
        <p:nvSpPr>
          <p:cNvPr id="4" name="Rectangle 2">
            <a:extLst>
              <a:ext uri="{FF2B5EF4-FFF2-40B4-BE49-F238E27FC236}">
                <a16:creationId xmlns:a16="http://schemas.microsoft.com/office/drawing/2014/main" id="{2DFE0E91-675D-4896-B75B-A281371BB5DF}"/>
              </a:ext>
            </a:extLst>
          </p:cNvPr>
          <p:cNvSpPr txBox="1">
            <a:spLocks noChangeArrowheads="1"/>
          </p:cNvSpPr>
          <p:nvPr/>
        </p:nvSpPr>
        <p:spPr>
          <a:xfrm>
            <a:off x="725424" y="623404"/>
            <a:ext cx="9918192" cy="1010324"/>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6000" b="1" dirty="0">
                <a:solidFill>
                  <a:srgbClr val="005CB9"/>
                </a:solidFill>
                <a:latin typeface="Arial" panose="020B0604020202020204" pitchFamily="34" charset="0"/>
                <a:cs typeface="Arial" panose="020B0604020202020204" pitchFamily="34" charset="0"/>
              </a:rPr>
              <a:t>Did </a:t>
            </a:r>
            <a:r>
              <a:rPr lang="en-US" sz="6000" b="1" dirty="0">
                <a:latin typeface="Arial" panose="020B0604020202020204" pitchFamily="34" charset="0"/>
                <a:cs typeface="Arial" panose="020B0604020202020204" pitchFamily="34" charset="0"/>
              </a:rPr>
              <a:t>you</a:t>
            </a:r>
            <a:r>
              <a:rPr lang="en-US" sz="6000" b="1" dirty="0">
                <a:solidFill>
                  <a:srgbClr val="005CB9"/>
                </a:solidFill>
                <a:latin typeface="Arial" panose="020B0604020202020204" pitchFamily="34" charset="0"/>
                <a:cs typeface="Arial" panose="020B0604020202020204" pitchFamily="34" charset="0"/>
              </a:rPr>
              <a:t> know…</a:t>
            </a:r>
            <a:endParaRPr lang="en-US" sz="6000" b="1" dirty="0">
              <a:latin typeface="Arial" panose="020B0604020202020204" pitchFamily="34" charset="0"/>
              <a:cs typeface="Arial" panose="020B0604020202020204" pitchFamily="34" charset="0"/>
            </a:endParaRPr>
          </a:p>
        </p:txBody>
      </p:sp>
      <p:sp>
        <p:nvSpPr>
          <p:cNvPr id="6" name="Text Box 8">
            <a:extLst>
              <a:ext uri="{FF2B5EF4-FFF2-40B4-BE49-F238E27FC236}">
                <a16:creationId xmlns:a16="http://schemas.microsoft.com/office/drawing/2014/main" id="{458B1807-6A11-4473-B460-991E11631F16}"/>
              </a:ext>
            </a:extLst>
          </p:cNvPr>
          <p:cNvSpPr txBox="1">
            <a:spLocks noChangeArrowheads="1"/>
          </p:cNvSpPr>
          <p:nvPr/>
        </p:nvSpPr>
        <p:spPr bwMode="auto">
          <a:xfrm>
            <a:off x="725424" y="2018510"/>
            <a:ext cx="6626352" cy="3970318"/>
          </a:xfrm>
          <a:prstGeom prst="rect">
            <a:avLst/>
          </a:prstGeom>
          <a:noFill/>
          <a:ln w="9525">
            <a:noFill/>
            <a:miter lim="800000"/>
            <a:headEnd/>
            <a:tailEnd/>
          </a:ln>
        </p:spPr>
        <p:txBody>
          <a:bodyPr wrap="square">
            <a:spAutoFit/>
          </a:bodyPr>
          <a:lstStyle/>
          <a:p>
            <a:r>
              <a:rPr lang="en-US" sz="2800" b="1" dirty="0">
                <a:latin typeface="Arial" panose="020B0604020202020204" pitchFamily="34" charset="0"/>
                <a:cs typeface="Arial" panose="020B0604020202020204" pitchFamily="34" charset="0"/>
              </a:rPr>
              <a:t>Even bright, mature teenagers </a:t>
            </a:r>
          </a:p>
          <a:p>
            <a:r>
              <a:rPr lang="en-US" sz="2800" b="1" dirty="0">
                <a:latin typeface="Arial" panose="020B0604020202020204" pitchFamily="34" charset="0"/>
                <a:cs typeface="Arial" panose="020B0604020202020204" pitchFamily="34" charset="0"/>
              </a:rPr>
              <a:t>sometimes do irresponsible things</a:t>
            </a:r>
          </a:p>
          <a:p>
            <a:endParaRPr lang="en-US" sz="2800" b="1" dirty="0">
              <a:latin typeface="Arial" panose="020B0604020202020204" pitchFamily="34" charset="0"/>
              <a:cs typeface="Arial" panose="020B0604020202020204" pitchFamily="34" charset="0"/>
            </a:endParaRPr>
          </a:p>
          <a:p>
            <a:endParaRPr lang="en-US" sz="2800" b="1" dirty="0">
              <a:latin typeface="Arial" panose="020B0604020202020204" pitchFamily="34" charset="0"/>
              <a:cs typeface="Arial" panose="020B0604020202020204" pitchFamily="34" charset="0"/>
            </a:endParaRPr>
          </a:p>
          <a:p>
            <a:r>
              <a:rPr lang="en-US" sz="2800" b="1" dirty="0">
                <a:latin typeface="Arial" panose="020B0604020202020204" pitchFamily="34" charset="0"/>
                <a:cs typeface="Arial" panose="020B0604020202020204" pitchFamily="34" charset="0"/>
              </a:rPr>
              <a:t>But it’s not entirely their fault </a:t>
            </a:r>
          </a:p>
          <a:p>
            <a:endParaRPr lang="en-US" sz="2800" b="1" dirty="0">
              <a:latin typeface="Arial" panose="020B0604020202020204" pitchFamily="34" charset="0"/>
              <a:cs typeface="Arial" panose="020B0604020202020204" pitchFamily="34" charset="0"/>
            </a:endParaRPr>
          </a:p>
          <a:p>
            <a:r>
              <a:rPr lang="en-US" sz="2800" b="1" dirty="0">
                <a:latin typeface="Arial" panose="020B0604020202020204" pitchFamily="34" charset="0"/>
                <a:cs typeface="Arial" panose="020B0604020202020204" pitchFamily="34" charset="0"/>
              </a:rPr>
              <a:t>The brain doesn’t finish </a:t>
            </a:r>
          </a:p>
          <a:p>
            <a:r>
              <a:rPr lang="en-US" sz="2800" b="1" dirty="0">
                <a:latin typeface="Arial" panose="020B0604020202020204" pitchFamily="34" charset="0"/>
                <a:cs typeface="Arial" panose="020B0604020202020204" pitchFamily="34" charset="0"/>
              </a:rPr>
              <a:t>developing until the mid 20’s</a:t>
            </a:r>
          </a:p>
          <a:p>
            <a:r>
              <a:rPr lang="en-US" sz="2800" b="1" dirty="0">
                <a:latin typeface="Arial" panose="020B0604020202020204" pitchFamily="34" charset="0"/>
                <a:cs typeface="Arial" panose="020B0604020202020204" pitchFamily="34" charset="0"/>
              </a:rPr>
              <a:t> </a:t>
            </a:r>
          </a:p>
        </p:txBody>
      </p:sp>
      <p:grpSp>
        <p:nvGrpSpPr>
          <p:cNvPr id="11" name="Group 10">
            <a:extLst>
              <a:ext uri="{FF2B5EF4-FFF2-40B4-BE49-F238E27FC236}">
                <a16:creationId xmlns:a16="http://schemas.microsoft.com/office/drawing/2014/main" id="{D72B5382-F939-4444-B793-DE43B53FCA60}"/>
              </a:ext>
            </a:extLst>
          </p:cNvPr>
          <p:cNvGrpSpPr/>
          <p:nvPr/>
        </p:nvGrpSpPr>
        <p:grpSpPr>
          <a:xfrm>
            <a:off x="9474926" y="6322423"/>
            <a:ext cx="2612571" cy="590081"/>
            <a:chOff x="9474926" y="6322423"/>
            <a:chExt cx="2612571" cy="590081"/>
          </a:xfrm>
        </p:grpSpPr>
        <p:sp>
          <p:nvSpPr>
            <p:cNvPr id="12" name="Rectangle 11">
              <a:extLst>
                <a:ext uri="{FF2B5EF4-FFF2-40B4-BE49-F238E27FC236}">
                  <a16:creationId xmlns:a16="http://schemas.microsoft.com/office/drawing/2014/main" id="{4FB98C0D-7E58-2D47-B321-A514A838A856}"/>
                </a:ext>
              </a:extLst>
            </p:cNvPr>
            <p:cNvSpPr/>
            <p:nvPr/>
          </p:nvSpPr>
          <p:spPr>
            <a:xfrm>
              <a:off x="9474926" y="6322423"/>
              <a:ext cx="2612571" cy="304800"/>
            </a:xfrm>
            <a:prstGeom prst="rect">
              <a:avLst/>
            </a:prstGeom>
            <a:solidFill>
              <a:srgbClr val="005DB9"/>
            </a:solidFill>
            <a:ln w="12700">
              <a:solidFill>
                <a:srgbClr val="005D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EAB31213-AE5B-BE4E-B7FD-8A23D8378D2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5" name="Straight Connector 14">
              <a:extLst>
                <a:ext uri="{FF2B5EF4-FFF2-40B4-BE49-F238E27FC236}">
                  <a16:creationId xmlns:a16="http://schemas.microsoft.com/office/drawing/2014/main" id="{5D935C2F-37A3-5645-965E-169C10CEB52D}"/>
                </a:ext>
              </a:extLst>
            </p:cNvPr>
            <p:cNvCxnSpPr/>
            <p:nvPr/>
          </p:nvCxnSpPr>
          <p:spPr>
            <a:xfrm>
              <a:off x="11669486" y="6635978"/>
              <a:ext cx="0" cy="276526"/>
            </a:xfrm>
            <a:prstGeom prst="line">
              <a:avLst/>
            </a:prstGeom>
            <a:ln w="12700">
              <a:solidFill>
                <a:srgbClr val="005DB9"/>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5193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C907C57-4C8D-48C2-8F50-2EFC46BE62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164020" y="1729808"/>
            <a:ext cx="4581578" cy="3805360"/>
          </a:xfrm>
          <a:prstGeom prst="rect">
            <a:avLst/>
          </a:prstGeom>
          <a:effectLst>
            <a:reflection blurRad="6350" stA="52000" endA="300" endPos="35000" dir="5400000" sy="-100000" algn="bl" rotWithShape="0"/>
          </a:effectLst>
        </p:spPr>
      </p:pic>
      <p:grpSp>
        <p:nvGrpSpPr>
          <p:cNvPr id="6" name="Group 5">
            <a:extLst>
              <a:ext uri="{FF2B5EF4-FFF2-40B4-BE49-F238E27FC236}">
                <a16:creationId xmlns:a16="http://schemas.microsoft.com/office/drawing/2014/main" id="{6EDACCBA-C4EA-EA40-B7B8-3536B4F2FB13}"/>
              </a:ext>
            </a:extLst>
          </p:cNvPr>
          <p:cNvGrpSpPr/>
          <p:nvPr/>
        </p:nvGrpSpPr>
        <p:grpSpPr>
          <a:xfrm>
            <a:off x="9474926" y="6322423"/>
            <a:ext cx="2612571" cy="590081"/>
            <a:chOff x="9474926" y="6322423"/>
            <a:chExt cx="2612571" cy="590081"/>
          </a:xfrm>
        </p:grpSpPr>
        <p:sp>
          <p:nvSpPr>
            <p:cNvPr id="8" name="Rectangle 7">
              <a:extLst>
                <a:ext uri="{FF2B5EF4-FFF2-40B4-BE49-F238E27FC236}">
                  <a16:creationId xmlns:a16="http://schemas.microsoft.com/office/drawing/2014/main" id="{685D618F-9795-7D45-A571-7BFCEF0CF6B2}"/>
                </a:ext>
              </a:extLst>
            </p:cNvPr>
            <p:cNvSpPr/>
            <p:nvPr/>
          </p:nvSpPr>
          <p:spPr>
            <a:xfrm>
              <a:off x="9474926" y="6322423"/>
              <a:ext cx="2612571" cy="304800"/>
            </a:xfrm>
            <a:prstGeom prst="rect">
              <a:avLst/>
            </a:prstGeom>
            <a:solidFill>
              <a:srgbClr val="005DB9"/>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26095DC3-ED2C-6943-9EAF-EC90BAB4C3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87383" y="6403903"/>
              <a:ext cx="2387657" cy="141841"/>
            </a:xfrm>
            <a:prstGeom prst="rect">
              <a:avLst/>
            </a:prstGeom>
          </p:spPr>
        </p:pic>
        <p:cxnSp>
          <p:nvCxnSpPr>
            <p:cNvPr id="10" name="Straight Connector 9">
              <a:extLst>
                <a:ext uri="{FF2B5EF4-FFF2-40B4-BE49-F238E27FC236}">
                  <a16:creationId xmlns:a16="http://schemas.microsoft.com/office/drawing/2014/main" id="{B9D16DFF-602D-3F49-96D2-1269D19577E4}"/>
                </a:ext>
              </a:extLst>
            </p:cNvPr>
            <p:cNvCxnSpPr/>
            <p:nvPr/>
          </p:nvCxnSpPr>
          <p:spPr>
            <a:xfrm>
              <a:off x="11669486" y="6635978"/>
              <a:ext cx="0" cy="27652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 name="Slide Number Placeholder 8">
            <a:extLst>
              <a:ext uri="{FF2B5EF4-FFF2-40B4-BE49-F238E27FC236}">
                <a16:creationId xmlns:a16="http://schemas.microsoft.com/office/drawing/2014/main" id="{15FAEF56-7200-7A4E-BEFE-3F35DC90B658}"/>
              </a:ext>
            </a:extLst>
          </p:cNvPr>
          <p:cNvSpPr txBox="1">
            <a:spLocks/>
          </p:cNvSpPr>
          <p:nvPr/>
        </p:nvSpPr>
        <p:spPr>
          <a:xfrm>
            <a:off x="100359" y="6535882"/>
            <a:ext cx="826701" cy="322118"/>
          </a:xfrm>
          <a:prstGeom prst="rect">
            <a:avLst/>
          </a:prstGeom>
        </p:spPr>
        <p:txBody>
          <a:bodyPr/>
          <a:lstStyle>
            <a:defPPr>
              <a:defRPr lang="en-US"/>
            </a:defPPr>
            <a:lvl1pPr marL="0" algn="r" defTabSz="914400" rtl="0" eaLnBrk="1" latinLnBrk="0" hangingPunct="1">
              <a:defRPr sz="1100"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8546711A-3ACE-4502-A944-5F848500C5E6}" type="slidenum">
              <a:rPr lang="en-US" sz="800" smtClean="0">
                <a:latin typeface="Arial" panose="020B0604020202020204" pitchFamily="34" charset="0"/>
                <a:cs typeface="Arial" panose="020B0604020202020204" pitchFamily="34" charset="0"/>
              </a:rPr>
              <a:pPr algn="l"/>
              <a:t>9</a:t>
            </a:fld>
            <a:endParaRPr lang="en-US" sz="800" dirty="0">
              <a:latin typeface="Arial" panose="020B0604020202020204" pitchFamily="34" charset="0"/>
              <a:cs typeface="Arial" panose="020B0604020202020204" pitchFamily="34" charset="0"/>
            </a:endParaRPr>
          </a:p>
        </p:txBody>
      </p:sp>
      <p:sp>
        <p:nvSpPr>
          <p:cNvPr id="14" name="Rectangle 7">
            <a:extLst>
              <a:ext uri="{FF2B5EF4-FFF2-40B4-BE49-F238E27FC236}">
                <a16:creationId xmlns:a16="http://schemas.microsoft.com/office/drawing/2014/main" id="{BD6A797C-15EB-4145-BAAD-1BE4864F71DE}"/>
              </a:ext>
            </a:extLst>
          </p:cNvPr>
          <p:cNvSpPr>
            <a:spLocks noChangeArrowheads="1"/>
          </p:cNvSpPr>
          <p:nvPr/>
        </p:nvSpPr>
        <p:spPr bwMode="auto">
          <a:xfrm>
            <a:off x="381000" y="304800"/>
            <a:ext cx="8382000" cy="1015663"/>
          </a:xfrm>
          <a:prstGeom prst="rect">
            <a:avLst/>
          </a:prstGeom>
          <a:noFill/>
          <a:ln w="9525">
            <a:noFill/>
            <a:miter lim="800000"/>
            <a:headEnd/>
            <a:tailEnd/>
          </a:ln>
        </p:spPr>
        <p:txBody>
          <a:bodyPr>
            <a:spAutoFit/>
          </a:bodyPr>
          <a:lstStyle/>
          <a:p>
            <a:r>
              <a:rPr lang="en-US" sz="6000" b="1" dirty="0">
                <a:solidFill>
                  <a:schemeClr val="bg1"/>
                </a:solidFill>
                <a:latin typeface="Arial" panose="020B0604020202020204" pitchFamily="34" charset="0"/>
                <a:cs typeface="Arial" panose="020B0604020202020204" pitchFamily="34" charset="0"/>
              </a:rPr>
              <a:t>The </a:t>
            </a:r>
            <a:r>
              <a:rPr lang="en-US" sz="6000" b="1" dirty="0">
                <a:latin typeface="Arial" panose="020B0604020202020204" pitchFamily="34" charset="0"/>
                <a:cs typeface="Arial" panose="020B0604020202020204" pitchFamily="34" charset="0"/>
              </a:rPr>
              <a:t>Frontal</a:t>
            </a:r>
            <a:r>
              <a:rPr lang="en-US" sz="6000" b="1" dirty="0">
                <a:solidFill>
                  <a:schemeClr val="bg1"/>
                </a:solidFill>
                <a:latin typeface="Arial" panose="020B0604020202020204" pitchFamily="34" charset="0"/>
                <a:cs typeface="Arial" panose="020B0604020202020204" pitchFamily="34" charset="0"/>
              </a:rPr>
              <a:t> Lobe  </a:t>
            </a:r>
          </a:p>
        </p:txBody>
      </p:sp>
      <p:sp>
        <p:nvSpPr>
          <p:cNvPr id="15" name="Rectangle 8">
            <a:extLst>
              <a:ext uri="{FF2B5EF4-FFF2-40B4-BE49-F238E27FC236}">
                <a16:creationId xmlns:a16="http://schemas.microsoft.com/office/drawing/2014/main" id="{C80CAE0A-738C-4E84-A880-22E3615A6814}"/>
              </a:ext>
            </a:extLst>
          </p:cNvPr>
          <p:cNvSpPr>
            <a:spLocks noChangeArrowheads="1"/>
          </p:cNvSpPr>
          <p:nvPr/>
        </p:nvSpPr>
        <p:spPr bwMode="auto">
          <a:xfrm>
            <a:off x="6446403" y="2148750"/>
            <a:ext cx="5415584" cy="3170099"/>
          </a:xfrm>
          <a:prstGeom prst="rect">
            <a:avLst/>
          </a:prstGeom>
          <a:noFill/>
          <a:ln w="9525">
            <a:noFill/>
            <a:miter lim="800000"/>
            <a:headEnd/>
            <a:tailEnd/>
          </a:ln>
        </p:spPr>
        <p:txBody>
          <a:bodyPr wrap="square">
            <a:spAutoFit/>
          </a:bodyPr>
          <a:lstStyle/>
          <a:p>
            <a:endParaRPr lang="en-US" sz="3200" b="1" dirty="0">
              <a:solidFill>
                <a:schemeClr val="bg1"/>
              </a:solidFill>
              <a:latin typeface="Arial" panose="020B0604020202020204" pitchFamily="34" charset="0"/>
              <a:cs typeface="Arial" panose="020B0604020202020204" pitchFamily="34" charset="0"/>
            </a:endParaRPr>
          </a:p>
          <a:p>
            <a:pPr marL="274320" indent="-182880">
              <a:spcAft>
                <a:spcPts val="2400"/>
              </a:spcAft>
              <a:buFont typeface="Arial" panose="020B0604020202020204" pitchFamily="34" charset="0"/>
              <a:buChar char="•"/>
            </a:pPr>
            <a:r>
              <a:rPr lang="en-US" sz="3200" b="1" dirty="0">
                <a:solidFill>
                  <a:schemeClr val="bg1"/>
                </a:solidFill>
                <a:latin typeface="Arial" panose="020B0604020202020204" pitchFamily="34" charset="0"/>
                <a:cs typeface="Arial" panose="020B0604020202020204" pitchFamily="34" charset="0"/>
              </a:rPr>
              <a:t> decision making</a:t>
            </a:r>
          </a:p>
          <a:p>
            <a:pPr marL="274320" indent="-182880">
              <a:spcAft>
                <a:spcPts val="2400"/>
              </a:spcAft>
              <a:buFont typeface="Arial" panose="020B0604020202020204" pitchFamily="34" charset="0"/>
              <a:buChar char="•"/>
            </a:pPr>
            <a:r>
              <a:rPr lang="en-US" sz="3200" b="1" dirty="0">
                <a:solidFill>
                  <a:schemeClr val="bg1"/>
                </a:solidFill>
                <a:latin typeface="Arial" panose="020B0604020202020204" pitchFamily="34" charset="0"/>
                <a:cs typeface="Arial" panose="020B0604020202020204" pitchFamily="34" charset="0"/>
              </a:rPr>
              <a:t> problem solving </a:t>
            </a:r>
          </a:p>
          <a:p>
            <a:pPr marL="274320" indent="-182880">
              <a:spcAft>
                <a:spcPts val="2400"/>
              </a:spcAft>
              <a:buFont typeface="Arial" panose="020B0604020202020204" pitchFamily="34" charset="0"/>
              <a:buChar char="•"/>
            </a:pPr>
            <a:r>
              <a:rPr lang="en-US" sz="3200" b="1" dirty="0">
                <a:solidFill>
                  <a:schemeClr val="bg1"/>
                </a:solidFill>
                <a:latin typeface="Arial" panose="020B0604020202020204" pitchFamily="34" charset="0"/>
                <a:cs typeface="Arial" panose="020B0604020202020204" pitchFamily="34" charset="0"/>
              </a:rPr>
              <a:t> understanding</a:t>
            </a:r>
            <a:br>
              <a:rPr lang="en-US" sz="3200" b="1" dirty="0">
                <a:solidFill>
                  <a:schemeClr val="bg1"/>
                </a:solidFill>
                <a:latin typeface="Arial" panose="020B0604020202020204" pitchFamily="34" charset="0"/>
                <a:cs typeface="Arial" panose="020B0604020202020204" pitchFamily="34" charset="0"/>
              </a:rPr>
            </a:br>
            <a:r>
              <a:rPr lang="en-US" sz="3200" b="1" dirty="0">
                <a:solidFill>
                  <a:schemeClr val="bg1"/>
                </a:solidFill>
                <a:latin typeface="Arial" panose="020B0604020202020204" pitchFamily="34" charset="0"/>
                <a:cs typeface="Arial" panose="020B0604020202020204" pitchFamily="34" charset="0"/>
              </a:rPr>
              <a:t> consequences of actions</a:t>
            </a:r>
          </a:p>
        </p:txBody>
      </p:sp>
      <p:sp>
        <p:nvSpPr>
          <p:cNvPr id="5" name="TextBox 4">
            <a:extLst>
              <a:ext uri="{FF2B5EF4-FFF2-40B4-BE49-F238E27FC236}">
                <a16:creationId xmlns:a16="http://schemas.microsoft.com/office/drawing/2014/main" id="{68987453-830B-494A-B795-EB8C20D282ED}"/>
              </a:ext>
            </a:extLst>
          </p:cNvPr>
          <p:cNvSpPr txBox="1"/>
          <p:nvPr/>
        </p:nvSpPr>
        <p:spPr>
          <a:xfrm>
            <a:off x="6534912" y="1790191"/>
            <a:ext cx="3901440" cy="984885"/>
          </a:xfrm>
          <a:prstGeom prst="rect">
            <a:avLst/>
          </a:prstGeom>
          <a:noFill/>
        </p:spPr>
        <p:txBody>
          <a:bodyPr wrap="square" rtlCol="0">
            <a:spAutoFit/>
          </a:bodyPr>
          <a:lstStyle/>
          <a:p>
            <a:pPr lvl="0"/>
            <a:r>
              <a:rPr lang="en-US" sz="4000" b="1" dirty="0">
                <a:solidFill>
                  <a:prstClr val="black"/>
                </a:solidFill>
                <a:latin typeface="Arial" panose="020B0604020202020204" pitchFamily="34" charset="0"/>
                <a:cs typeface="Arial" panose="020B0604020202020204" pitchFamily="34" charset="0"/>
              </a:rPr>
              <a:t>It is used for:</a:t>
            </a:r>
          </a:p>
          <a:p>
            <a:endParaRPr lang="en-US" dirty="0"/>
          </a:p>
        </p:txBody>
      </p:sp>
    </p:spTree>
    <p:extLst>
      <p:ext uri="{BB962C8B-B14F-4D97-AF65-F5344CB8AC3E}">
        <p14:creationId xmlns:p14="http://schemas.microsoft.com/office/powerpoint/2010/main" val="8409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xEl>
                                              <p:pRg st="1" end="1"/>
                                            </p:txEl>
                                          </p:spTgt>
                                        </p:tgtEl>
                                        <p:attrNameLst>
                                          <p:attrName>style.visibility</p:attrName>
                                        </p:attrNameLst>
                                      </p:cBhvr>
                                      <p:to>
                                        <p:strVal val="visible"/>
                                      </p:to>
                                    </p:set>
                                    <p:animEffect transition="in" filter="fade">
                                      <p:cBhvr>
                                        <p:cTn id="7" dur="500"/>
                                        <p:tgtEl>
                                          <p:spTgt spid="1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xEl>
                                              <p:pRg st="2" end="2"/>
                                            </p:txEl>
                                          </p:spTgt>
                                        </p:tgtEl>
                                        <p:attrNameLst>
                                          <p:attrName>style.visibility</p:attrName>
                                        </p:attrNameLst>
                                      </p:cBhvr>
                                      <p:to>
                                        <p:strVal val="visible"/>
                                      </p:to>
                                    </p:set>
                                    <p:animEffect transition="in" filter="fade">
                                      <p:cBhvr>
                                        <p:cTn id="12" dur="500"/>
                                        <p:tgtEl>
                                          <p:spTgt spid="1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xEl>
                                              <p:pRg st="3" end="3"/>
                                            </p:txEl>
                                          </p:spTgt>
                                        </p:tgtEl>
                                        <p:attrNameLst>
                                          <p:attrName>style.visibility</p:attrName>
                                        </p:attrNameLst>
                                      </p:cBhvr>
                                      <p:to>
                                        <p:strVal val="visible"/>
                                      </p:to>
                                    </p:set>
                                    <p:animEffect transition="in" filter="fade">
                                      <p:cBhvr>
                                        <p:cTn id="17" dur="500"/>
                                        <p:tgtEl>
                                          <p:spTgt spid="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5459</TotalTime>
  <Words>3704</Words>
  <Application>Microsoft Macintosh PowerPoint</Application>
  <PresentationFormat>Widescreen</PresentationFormat>
  <Paragraphs>435</Paragraphs>
  <Slides>27</Slides>
  <Notes>27</Notes>
  <HiddenSlides>0</HiddenSlides>
  <MMClips>4</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27</vt:i4>
      </vt:variant>
    </vt:vector>
  </HeadingPairs>
  <TitlesOfParts>
    <vt:vector size="36" baseType="lpstr">
      <vt:lpstr>Andalus</vt:lpstr>
      <vt:lpstr>Arial</vt:lpstr>
      <vt:lpstr>Book Antiqua</vt:lpstr>
      <vt:lpstr>Calibri</vt:lpstr>
      <vt:lpstr>Helvetica</vt:lpstr>
      <vt:lpstr>Times New Roman</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Almost Home</dc:title>
  <dc:subject/>
  <dc:creator>david serrano</dc:creator>
  <cp:keywords/>
  <dc:description/>
  <cp:lastModifiedBy>Gabrielle Gewirtz</cp:lastModifiedBy>
  <cp:revision>223</cp:revision>
  <dcterms:created xsi:type="dcterms:W3CDTF">2019-04-13T13:22:05Z</dcterms:created>
  <dcterms:modified xsi:type="dcterms:W3CDTF">2019-07-08T20:51:23Z</dcterms:modified>
  <cp:category/>
</cp:coreProperties>
</file>